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57" r:id="rId2"/>
    <p:sldId id="258" r:id="rId3"/>
    <p:sldId id="259" r:id="rId4"/>
    <p:sldId id="260" r:id="rId5"/>
    <p:sldId id="262" r:id="rId6"/>
    <p:sldId id="270" r:id="rId7"/>
    <p:sldId id="266" r:id="rId8"/>
    <p:sldId id="271" r:id="rId9"/>
    <p:sldId id="272" r:id="rId10"/>
    <p:sldId id="273" r:id="rId11"/>
    <p:sldId id="282" r:id="rId12"/>
    <p:sldId id="283" r:id="rId13"/>
    <p:sldId id="284" r:id="rId14"/>
    <p:sldId id="285" r:id="rId15"/>
    <p:sldId id="280" r:id="rId16"/>
    <p:sldId id="281" r:id="rId17"/>
  </p:sldIdLst>
  <p:sldSz cx="10163175" cy="7621588"/>
  <p:notesSz cx="6797675" cy="9926638"/>
  <p:defaultTextStyle>
    <a:defPPr>
      <a:defRPr lang="en-US"/>
    </a:defPPr>
    <a:lvl1pPr marL="0" algn="l" defTabSz="1016264" rtl="0" eaLnBrk="1" latinLnBrk="0" hangingPunct="1">
      <a:defRPr sz="2001" kern="1200">
        <a:solidFill>
          <a:schemeClr val="tx1"/>
        </a:solidFill>
        <a:latin typeface="+mn-lt"/>
        <a:ea typeface="+mn-ea"/>
        <a:cs typeface="+mn-cs"/>
      </a:defRPr>
    </a:lvl1pPr>
    <a:lvl2pPr marL="508132" algn="l" defTabSz="1016264" rtl="0" eaLnBrk="1" latinLnBrk="0" hangingPunct="1">
      <a:defRPr sz="2001" kern="1200">
        <a:solidFill>
          <a:schemeClr val="tx1"/>
        </a:solidFill>
        <a:latin typeface="+mn-lt"/>
        <a:ea typeface="+mn-ea"/>
        <a:cs typeface="+mn-cs"/>
      </a:defRPr>
    </a:lvl2pPr>
    <a:lvl3pPr marL="1016264" algn="l" defTabSz="1016264" rtl="0" eaLnBrk="1" latinLnBrk="0" hangingPunct="1">
      <a:defRPr sz="2001" kern="1200">
        <a:solidFill>
          <a:schemeClr val="tx1"/>
        </a:solidFill>
        <a:latin typeface="+mn-lt"/>
        <a:ea typeface="+mn-ea"/>
        <a:cs typeface="+mn-cs"/>
      </a:defRPr>
    </a:lvl3pPr>
    <a:lvl4pPr marL="1524396" algn="l" defTabSz="1016264" rtl="0" eaLnBrk="1" latinLnBrk="0" hangingPunct="1">
      <a:defRPr sz="2001" kern="1200">
        <a:solidFill>
          <a:schemeClr val="tx1"/>
        </a:solidFill>
        <a:latin typeface="+mn-lt"/>
        <a:ea typeface="+mn-ea"/>
        <a:cs typeface="+mn-cs"/>
      </a:defRPr>
    </a:lvl4pPr>
    <a:lvl5pPr marL="2032528" algn="l" defTabSz="1016264" rtl="0" eaLnBrk="1" latinLnBrk="0" hangingPunct="1">
      <a:defRPr sz="2001" kern="1200">
        <a:solidFill>
          <a:schemeClr val="tx1"/>
        </a:solidFill>
        <a:latin typeface="+mn-lt"/>
        <a:ea typeface="+mn-ea"/>
        <a:cs typeface="+mn-cs"/>
      </a:defRPr>
    </a:lvl5pPr>
    <a:lvl6pPr marL="2540660" algn="l" defTabSz="1016264" rtl="0" eaLnBrk="1" latinLnBrk="0" hangingPunct="1">
      <a:defRPr sz="2001" kern="1200">
        <a:solidFill>
          <a:schemeClr val="tx1"/>
        </a:solidFill>
        <a:latin typeface="+mn-lt"/>
        <a:ea typeface="+mn-ea"/>
        <a:cs typeface="+mn-cs"/>
      </a:defRPr>
    </a:lvl6pPr>
    <a:lvl7pPr marL="3048792" algn="l" defTabSz="1016264" rtl="0" eaLnBrk="1" latinLnBrk="0" hangingPunct="1">
      <a:defRPr sz="2001" kern="1200">
        <a:solidFill>
          <a:schemeClr val="tx1"/>
        </a:solidFill>
        <a:latin typeface="+mn-lt"/>
        <a:ea typeface="+mn-ea"/>
        <a:cs typeface="+mn-cs"/>
      </a:defRPr>
    </a:lvl7pPr>
    <a:lvl8pPr marL="3556925" algn="l" defTabSz="1016264" rtl="0" eaLnBrk="1" latinLnBrk="0" hangingPunct="1">
      <a:defRPr sz="2001" kern="1200">
        <a:solidFill>
          <a:schemeClr val="tx1"/>
        </a:solidFill>
        <a:latin typeface="+mn-lt"/>
        <a:ea typeface="+mn-ea"/>
        <a:cs typeface="+mn-cs"/>
      </a:defRPr>
    </a:lvl8pPr>
    <a:lvl9pPr marL="4065057" algn="l" defTabSz="1016264" rtl="0" eaLnBrk="1" latinLnBrk="0" hangingPunct="1">
      <a:defRPr sz="20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1" userDrawn="1">
          <p15:clr>
            <a:srgbClr val="A4A3A4"/>
          </p15:clr>
        </p15:guide>
        <p15:guide id="2" pos="32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626" y="96"/>
      </p:cViewPr>
      <p:guideLst>
        <p:guide orient="horz" pos="2401"/>
        <p:guide pos="32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houliston\AppData\Local\Microsoft\Windows\INetCache\Content.Outlook\8NSBPE3P\Weekly%20Exchange%20Rates%20Ye%202016%20SH.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t>Group Adjusted EBIT Bridge - March 2015 to March 2016</a:t>
            </a:r>
          </a:p>
        </c:rich>
      </c:tx>
      <c:layout/>
      <c:overlay val="0"/>
    </c:title>
    <c:autoTitleDeleted val="0"/>
    <c:plotArea>
      <c:layout/>
      <c:barChart>
        <c:barDir val="col"/>
        <c:grouping val="stacked"/>
        <c:varyColors val="0"/>
        <c:ser>
          <c:idx val="0"/>
          <c:order val="0"/>
          <c:spPr>
            <a:noFill/>
            <a:ln>
              <a:noFill/>
            </a:ln>
          </c:spPr>
          <c:invertIfNegative val="0"/>
          <c:cat>
            <c:strRef>
              <c:f>'Total Company by Division'!$B$18:$B$26</c:f>
              <c:strCache>
                <c:ptCount val="9"/>
                <c:pt idx="0">
                  <c:v>H1 2015 Adjusted EBIT</c:v>
                </c:pt>
                <c:pt idx="1">
                  <c:v>Salmon</c:v>
                </c:pt>
                <c:pt idx="2">
                  <c:v>Wild catch</c:v>
                </c:pt>
                <c:pt idx="3">
                  <c:v>Mussels</c:v>
                </c:pt>
                <c:pt idx="4">
                  <c:v>Christchurch exit</c:v>
                </c:pt>
                <c:pt idx="5">
                  <c:v>IPS exit</c:v>
                </c:pt>
                <c:pt idx="6">
                  <c:v>FX gains </c:v>
                </c:pt>
                <c:pt idx="7">
                  <c:v>Other</c:v>
                </c:pt>
                <c:pt idx="8">
                  <c:v>H1 2016 Adjusted EBIT</c:v>
                </c:pt>
              </c:strCache>
            </c:strRef>
          </c:cat>
          <c:val>
            <c:numRef>
              <c:f>'Total Company by Division'!$E$18:$E$26</c:f>
              <c:numCache>
                <c:formatCode>#,##0.0,;[Red]#,##0.0,;</c:formatCode>
                <c:ptCount val="9"/>
                <c:pt idx="1">
                  <c:v>24954</c:v>
                </c:pt>
                <c:pt idx="2">
                  <c:v>29677</c:v>
                </c:pt>
                <c:pt idx="3">
                  <c:v>15954.000000000002</c:v>
                </c:pt>
                <c:pt idx="4">
                  <c:v>15954.000000000002</c:v>
                </c:pt>
                <c:pt idx="5">
                  <c:v>19458</c:v>
                </c:pt>
                <c:pt idx="6">
                  <c:v>23486</c:v>
                </c:pt>
                <c:pt idx="7">
                  <c:v>26773</c:v>
                </c:pt>
                <c:pt idx="8">
                  <c:v>0</c:v>
                </c:pt>
              </c:numCache>
            </c:numRef>
          </c:val>
        </c:ser>
        <c:ser>
          <c:idx val="1"/>
          <c:order val="1"/>
          <c:spPr>
            <a:solidFill>
              <a:srgbClr val="92D050"/>
            </a:solidFill>
            <a:ln>
              <a:solidFill>
                <a:schemeClr val="lt1">
                  <a:shade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'Total Company by Division'!$B$18:$B$26</c:f>
              <c:strCache>
                <c:ptCount val="9"/>
                <c:pt idx="0">
                  <c:v>H1 2015 Adjusted EBIT</c:v>
                </c:pt>
                <c:pt idx="1">
                  <c:v>Salmon</c:v>
                </c:pt>
                <c:pt idx="2">
                  <c:v>Wild catch</c:v>
                </c:pt>
                <c:pt idx="3">
                  <c:v>Mussels</c:v>
                </c:pt>
                <c:pt idx="4">
                  <c:v>Christchurch exit</c:v>
                </c:pt>
                <c:pt idx="5">
                  <c:v>IPS exit</c:v>
                </c:pt>
                <c:pt idx="6">
                  <c:v>FX gains </c:v>
                </c:pt>
                <c:pt idx="7">
                  <c:v>Other</c:v>
                </c:pt>
                <c:pt idx="8">
                  <c:v>H1 2016 Adjusted EBIT</c:v>
                </c:pt>
              </c:strCache>
            </c:strRef>
          </c:cat>
          <c:val>
            <c:numRef>
              <c:f>'Total Company by Division'!$F$18:$F$26</c:f>
              <c:numCache>
                <c:formatCode>#,##0.0,;[Red]#,##0.0,;</c:formatCode>
                <c:ptCount val="9"/>
                <c:pt idx="1">
                  <c:v>4723</c:v>
                </c:pt>
                <c:pt idx="2">
                  <c:v>1300</c:v>
                </c:pt>
                <c:pt idx="4">
                  <c:v>3503.9999999999995</c:v>
                </c:pt>
                <c:pt idx="5">
                  <c:v>4028</c:v>
                </c:pt>
                <c:pt idx="6">
                  <c:v>5255</c:v>
                </c:pt>
              </c:numCache>
            </c:numRef>
          </c:val>
        </c:ser>
        <c:ser>
          <c:idx val="2"/>
          <c:order val="2"/>
          <c:spPr>
            <a:solidFill>
              <a:schemeClr val="accent6"/>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Company by Division'!$B$18:$B$26</c:f>
              <c:strCache>
                <c:ptCount val="9"/>
                <c:pt idx="0">
                  <c:v>H1 2015 Adjusted EBIT</c:v>
                </c:pt>
                <c:pt idx="1">
                  <c:v>Salmon</c:v>
                </c:pt>
                <c:pt idx="2">
                  <c:v>Wild catch</c:v>
                </c:pt>
                <c:pt idx="3">
                  <c:v>Mussels</c:v>
                </c:pt>
                <c:pt idx="4">
                  <c:v>Christchurch exit</c:v>
                </c:pt>
                <c:pt idx="5">
                  <c:v>IPS exit</c:v>
                </c:pt>
                <c:pt idx="6">
                  <c:v>FX gains </c:v>
                </c:pt>
                <c:pt idx="7">
                  <c:v>Other</c:v>
                </c:pt>
                <c:pt idx="8">
                  <c:v>H1 2016 Adjusted EBIT</c:v>
                </c:pt>
              </c:strCache>
            </c:strRef>
          </c:cat>
          <c:val>
            <c:numRef>
              <c:f>'Total Company by Division'!$G$18:$G$26</c:f>
              <c:numCache>
                <c:formatCode>#,##0.0,;[Red]#,##0.0,;</c:formatCode>
                <c:ptCount val="9"/>
                <c:pt idx="1">
                  <c:v>0</c:v>
                </c:pt>
                <c:pt idx="2">
                  <c:v>0</c:v>
                </c:pt>
                <c:pt idx="3">
                  <c:v>0</c:v>
                </c:pt>
                <c:pt idx="4">
                  <c:v>0</c:v>
                </c:pt>
                <c:pt idx="6">
                  <c:v>0</c:v>
                </c:pt>
              </c:numCache>
            </c:numRef>
          </c:val>
        </c:ser>
        <c:ser>
          <c:idx val="3"/>
          <c:order val="3"/>
          <c:spPr>
            <a:solidFill>
              <a:srgbClr val="FF7C80"/>
            </a:solidFill>
            <a:ln>
              <a:solidFill>
                <a:schemeClr val="lt1">
                  <a:shade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'Total Company by Division'!$B$18:$B$26</c:f>
              <c:strCache>
                <c:ptCount val="9"/>
                <c:pt idx="0">
                  <c:v>H1 2015 Adjusted EBIT</c:v>
                </c:pt>
                <c:pt idx="1">
                  <c:v>Salmon</c:v>
                </c:pt>
                <c:pt idx="2">
                  <c:v>Wild catch</c:v>
                </c:pt>
                <c:pt idx="3">
                  <c:v>Mussels</c:v>
                </c:pt>
                <c:pt idx="4">
                  <c:v>Christchurch exit</c:v>
                </c:pt>
                <c:pt idx="5">
                  <c:v>IPS exit</c:v>
                </c:pt>
                <c:pt idx="6">
                  <c:v>FX gains </c:v>
                </c:pt>
                <c:pt idx="7">
                  <c:v>Other</c:v>
                </c:pt>
                <c:pt idx="8">
                  <c:v>H1 2016 Adjusted EBIT</c:v>
                </c:pt>
              </c:strCache>
            </c:strRef>
          </c:cat>
          <c:val>
            <c:numRef>
              <c:f>'Total Company by Division'!$H$18:$H$26</c:f>
              <c:numCache>
                <c:formatCode>#,##0.0,;[Red]#,##0.0,;</c:formatCode>
                <c:ptCount val="9"/>
                <c:pt idx="1">
                  <c:v>0</c:v>
                </c:pt>
                <c:pt idx="3">
                  <c:v>15022.999999999998</c:v>
                </c:pt>
                <c:pt idx="4">
                  <c:v>0</c:v>
                </c:pt>
                <c:pt idx="6">
                  <c:v>0</c:v>
                </c:pt>
                <c:pt idx="7">
                  <c:v>1968</c:v>
                </c:pt>
              </c:numCache>
            </c:numRef>
          </c:val>
        </c:ser>
        <c:ser>
          <c:idx val="4"/>
          <c:order val="4"/>
          <c:spPr>
            <a:solidFill>
              <a:schemeClr val="accent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Company by Division'!$B$18:$B$26</c:f>
              <c:strCache>
                <c:ptCount val="9"/>
                <c:pt idx="0">
                  <c:v>H1 2015 Adjusted EBIT</c:v>
                </c:pt>
                <c:pt idx="1">
                  <c:v>Salmon</c:v>
                </c:pt>
                <c:pt idx="2">
                  <c:v>Wild catch</c:v>
                </c:pt>
                <c:pt idx="3">
                  <c:v>Mussels</c:v>
                </c:pt>
                <c:pt idx="4">
                  <c:v>Christchurch exit</c:v>
                </c:pt>
                <c:pt idx="5">
                  <c:v>IPS exit</c:v>
                </c:pt>
                <c:pt idx="6">
                  <c:v>FX gains </c:v>
                </c:pt>
                <c:pt idx="7">
                  <c:v>Other</c:v>
                </c:pt>
                <c:pt idx="8">
                  <c:v>H1 2016 Adjusted EBIT</c:v>
                </c:pt>
              </c:strCache>
            </c:strRef>
          </c:cat>
          <c:val>
            <c:numRef>
              <c:f>'Total Company by Division'!$I$18:$I$26</c:f>
              <c:numCache>
                <c:formatCode>#,##0.0,;[Red]#,##0.0,;</c:formatCode>
                <c:ptCount val="9"/>
                <c:pt idx="1">
                  <c:v>0</c:v>
                </c:pt>
                <c:pt idx="2">
                  <c:v>0</c:v>
                </c:pt>
                <c:pt idx="3">
                  <c:v>0</c:v>
                </c:pt>
                <c:pt idx="4">
                  <c:v>0</c:v>
                </c:pt>
                <c:pt idx="6">
                  <c:v>0</c:v>
                </c:pt>
              </c:numCache>
            </c:numRef>
          </c:val>
        </c:ser>
        <c:ser>
          <c:idx val="5"/>
          <c:order val="5"/>
          <c:spPr>
            <a:solidFill>
              <a:schemeClr val="accent1"/>
            </a:solidFill>
            <a:ln>
              <a:solidFill>
                <a:schemeClr val="lt1">
                  <a:shade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'Total Company by Division'!$B$18:$B$26</c:f>
              <c:strCache>
                <c:ptCount val="9"/>
                <c:pt idx="0">
                  <c:v>H1 2015 Adjusted EBIT</c:v>
                </c:pt>
                <c:pt idx="1">
                  <c:v>Salmon</c:v>
                </c:pt>
                <c:pt idx="2">
                  <c:v>Wild catch</c:v>
                </c:pt>
                <c:pt idx="3">
                  <c:v>Mussels</c:v>
                </c:pt>
                <c:pt idx="4">
                  <c:v>Christchurch exit</c:v>
                </c:pt>
                <c:pt idx="5">
                  <c:v>IPS exit</c:v>
                </c:pt>
                <c:pt idx="6">
                  <c:v>FX gains </c:v>
                </c:pt>
                <c:pt idx="7">
                  <c:v>Other</c:v>
                </c:pt>
                <c:pt idx="8">
                  <c:v>H1 2016 Adjusted EBIT</c:v>
                </c:pt>
              </c:strCache>
            </c:strRef>
          </c:cat>
          <c:val>
            <c:numRef>
              <c:f>'Total Company by Division'!$J$18:$J$26</c:f>
              <c:numCache>
                <c:formatCode>General</c:formatCode>
                <c:ptCount val="9"/>
                <c:pt idx="0" formatCode="#,##0.0,;[Red]#,##0.0,;">
                  <c:v>24954</c:v>
                </c:pt>
                <c:pt idx="8" formatCode="#,##0.0,;[Red]#,##0.0,;">
                  <c:v>26773</c:v>
                </c:pt>
              </c:numCache>
            </c:numRef>
          </c:val>
        </c:ser>
        <c:dLbls>
          <c:showLegendKey val="0"/>
          <c:showVal val="0"/>
          <c:showCatName val="0"/>
          <c:showSerName val="0"/>
          <c:showPercent val="0"/>
          <c:showBubbleSize val="0"/>
        </c:dLbls>
        <c:gapWidth val="5"/>
        <c:overlap val="100"/>
        <c:axId val="321476816"/>
        <c:axId val="321477208"/>
      </c:barChart>
      <c:catAx>
        <c:axId val="321476816"/>
        <c:scaling>
          <c:orientation val="minMax"/>
        </c:scaling>
        <c:delete val="0"/>
        <c:axPos val="b"/>
        <c:numFmt formatCode="General" sourceLinked="1"/>
        <c:majorTickMark val="out"/>
        <c:minorTickMark val="none"/>
        <c:tickLblPos val="low"/>
        <c:txPr>
          <a:bodyPr rot="-2700000"/>
          <a:lstStyle/>
          <a:p>
            <a:pPr>
              <a:defRPr b="0" i="0" baseline="0"/>
            </a:pPr>
            <a:endParaRPr lang="en-US"/>
          </a:p>
        </c:txPr>
        <c:crossAx val="321477208"/>
        <c:crosses val="autoZero"/>
        <c:auto val="1"/>
        <c:lblAlgn val="ctr"/>
        <c:lblOffset val="100"/>
        <c:noMultiLvlLbl val="0"/>
      </c:catAx>
      <c:valAx>
        <c:axId val="321477208"/>
        <c:scaling>
          <c:orientation val="minMax"/>
        </c:scaling>
        <c:delete val="0"/>
        <c:axPos val="l"/>
        <c:numFmt formatCode="#,##0.0,;[Red]#,##0.0,;" sourceLinked="1"/>
        <c:majorTickMark val="out"/>
        <c:minorTickMark val="none"/>
        <c:tickLblPos val="nextTo"/>
        <c:crossAx val="32147681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en-NZ"/>
              <a:t>USD Exchange Rates
</a:t>
            </a:r>
          </a:p>
        </c:rich>
      </c:tx>
      <c:layout>
        <c:manualLayout>
          <c:xMode val="edge"/>
          <c:yMode val="edge"/>
          <c:x val="0.34294224156374087"/>
          <c:y val="2.0202196947603772E-2"/>
        </c:manualLayout>
      </c:layout>
      <c:overlay val="0"/>
      <c:spPr>
        <a:noFill/>
        <a:ln w="25400">
          <a:noFill/>
        </a:ln>
      </c:spPr>
    </c:title>
    <c:autoTitleDeleted val="0"/>
    <c:plotArea>
      <c:layout>
        <c:manualLayout>
          <c:layoutTarget val="inner"/>
          <c:xMode val="edge"/>
          <c:yMode val="edge"/>
          <c:x val="7.1570576540755465E-2"/>
          <c:y val="0.11952861952861953"/>
          <c:w val="0.91749502982107356"/>
          <c:h val="0.69191919191919193"/>
        </c:manualLayout>
      </c:layout>
      <c:lineChart>
        <c:grouping val="standard"/>
        <c:varyColors val="0"/>
        <c:ser>
          <c:idx val="1"/>
          <c:order val="0"/>
          <c:tx>
            <c:strRef>
              <c:f>'Wkly Rates'!$A$17</c:f>
              <c:strCache>
                <c:ptCount val="1"/>
                <c:pt idx="0">
                  <c:v>2015/2016</c:v>
                </c:pt>
              </c:strCache>
            </c:strRef>
          </c:tx>
          <c:marker>
            <c:symbol val="none"/>
          </c:marker>
          <c:cat>
            <c:numRef>
              <c:f>'Wkly Rates'!$B$6:$BB$6</c:f>
              <c:numCache>
                <c:formatCode>d\-mmm\-yy</c:formatCode>
                <c:ptCount val="53"/>
                <c:pt idx="0">
                  <c:v>42279</c:v>
                </c:pt>
                <c:pt idx="1">
                  <c:v>42286</c:v>
                </c:pt>
                <c:pt idx="2">
                  <c:v>42293</c:v>
                </c:pt>
                <c:pt idx="3">
                  <c:v>42300</c:v>
                </c:pt>
                <c:pt idx="4">
                  <c:v>42307</c:v>
                </c:pt>
                <c:pt idx="5">
                  <c:v>42314</c:v>
                </c:pt>
                <c:pt idx="6">
                  <c:v>42321</c:v>
                </c:pt>
                <c:pt idx="7">
                  <c:v>42328</c:v>
                </c:pt>
                <c:pt idx="8">
                  <c:v>42335</c:v>
                </c:pt>
                <c:pt idx="9">
                  <c:v>42342</c:v>
                </c:pt>
                <c:pt idx="10">
                  <c:v>42349</c:v>
                </c:pt>
                <c:pt idx="11">
                  <c:v>42356</c:v>
                </c:pt>
                <c:pt idx="12">
                  <c:v>42363</c:v>
                </c:pt>
                <c:pt idx="13">
                  <c:v>42370</c:v>
                </c:pt>
                <c:pt idx="14">
                  <c:v>42377</c:v>
                </c:pt>
                <c:pt idx="15">
                  <c:v>42384</c:v>
                </c:pt>
                <c:pt idx="16">
                  <c:v>42391</c:v>
                </c:pt>
                <c:pt idx="17">
                  <c:v>42398</c:v>
                </c:pt>
                <c:pt idx="18">
                  <c:v>42405</c:v>
                </c:pt>
                <c:pt idx="19">
                  <c:v>42412</c:v>
                </c:pt>
                <c:pt idx="20">
                  <c:v>42419</c:v>
                </c:pt>
                <c:pt idx="21">
                  <c:v>42426</c:v>
                </c:pt>
                <c:pt idx="22">
                  <c:v>42433</c:v>
                </c:pt>
                <c:pt idx="23">
                  <c:v>42440</c:v>
                </c:pt>
                <c:pt idx="24">
                  <c:v>42447</c:v>
                </c:pt>
                <c:pt idx="25">
                  <c:v>42454</c:v>
                </c:pt>
                <c:pt idx="26">
                  <c:v>42461</c:v>
                </c:pt>
                <c:pt idx="27">
                  <c:v>42468</c:v>
                </c:pt>
                <c:pt idx="28">
                  <c:v>42475</c:v>
                </c:pt>
                <c:pt idx="29">
                  <c:v>42482</c:v>
                </c:pt>
                <c:pt idx="30">
                  <c:v>42489</c:v>
                </c:pt>
                <c:pt idx="31">
                  <c:v>42496</c:v>
                </c:pt>
                <c:pt idx="32">
                  <c:v>42503</c:v>
                </c:pt>
                <c:pt idx="33">
                  <c:v>42510</c:v>
                </c:pt>
                <c:pt idx="34">
                  <c:v>42517</c:v>
                </c:pt>
                <c:pt idx="35">
                  <c:v>42524</c:v>
                </c:pt>
                <c:pt idx="36">
                  <c:v>42531</c:v>
                </c:pt>
                <c:pt idx="37">
                  <c:v>42538</c:v>
                </c:pt>
                <c:pt idx="38">
                  <c:v>42545</c:v>
                </c:pt>
                <c:pt idx="39">
                  <c:v>42552</c:v>
                </c:pt>
                <c:pt idx="40">
                  <c:v>42559</c:v>
                </c:pt>
                <c:pt idx="41">
                  <c:v>42566</c:v>
                </c:pt>
                <c:pt idx="42">
                  <c:v>42573</c:v>
                </c:pt>
                <c:pt idx="43">
                  <c:v>42580</c:v>
                </c:pt>
                <c:pt idx="44">
                  <c:v>42587</c:v>
                </c:pt>
                <c:pt idx="45">
                  <c:v>42594</c:v>
                </c:pt>
                <c:pt idx="46">
                  <c:v>42601</c:v>
                </c:pt>
                <c:pt idx="47">
                  <c:v>42608</c:v>
                </c:pt>
                <c:pt idx="48">
                  <c:v>42615</c:v>
                </c:pt>
                <c:pt idx="49">
                  <c:v>42622</c:v>
                </c:pt>
                <c:pt idx="50">
                  <c:v>42629</c:v>
                </c:pt>
                <c:pt idx="51">
                  <c:v>42636</c:v>
                </c:pt>
                <c:pt idx="52">
                  <c:v>42643</c:v>
                </c:pt>
              </c:numCache>
            </c:numRef>
          </c:cat>
          <c:val>
            <c:numRef>
              <c:f>'Wkly Rates'!$B$17:$BB$17</c:f>
              <c:numCache>
                <c:formatCode>0.0000</c:formatCode>
                <c:ptCount val="53"/>
                <c:pt idx="0">
                  <c:v>0.64249999999999996</c:v>
                </c:pt>
                <c:pt idx="1">
                  <c:v>0.66500000000000004</c:v>
                </c:pt>
                <c:pt idx="2">
                  <c:v>0.68300000000000005</c:v>
                </c:pt>
                <c:pt idx="3">
                  <c:v>0.67500000000000004</c:v>
                </c:pt>
                <c:pt idx="4">
                  <c:v>0.66749999999999998</c:v>
                </c:pt>
                <c:pt idx="5">
                  <c:v>0.65949999999999998</c:v>
                </c:pt>
                <c:pt idx="6">
                  <c:v>0.65600000000000003</c:v>
                </c:pt>
                <c:pt idx="7">
                  <c:v>0.65300000000000002</c:v>
                </c:pt>
                <c:pt idx="8">
                  <c:v>0.66</c:v>
                </c:pt>
                <c:pt idx="9">
                  <c:v>0.66400000000000003</c:v>
                </c:pt>
                <c:pt idx="10">
                  <c:v>0.67400000000000004</c:v>
                </c:pt>
                <c:pt idx="11">
                  <c:v>0.67400000000000004</c:v>
                </c:pt>
                <c:pt idx="12">
                  <c:v>0.68</c:v>
                </c:pt>
                <c:pt idx="13">
                  <c:v>0.68400000000000005</c:v>
                </c:pt>
                <c:pt idx="14">
                  <c:v>0.66300000000000003</c:v>
                </c:pt>
                <c:pt idx="15">
                  <c:v>0.64900000000000002</c:v>
                </c:pt>
                <c:pt idx="16">
                  <c:v>0.64600000000000002</c:v>
                </c:pt>
                <c:pt idx="17">
                  <c:v>0.64300000000000002</c:v>
                </c:pt>
                <c:pt idx="18">
                  <c:v>0.66700000000000004</c:v>
                </c:pt>
                <c:pt idx="19">
                  <c:v>0.66849999999999998</c:v>
                </c:pt>
                <c:pt idx="20">
                  <c:v>0.66500000000000004</c:v>
                </c:pt>
                <c:pt idx="21">
                  <c:v>0.66600000000000004</c:v>
                </c:pt>
                <c:pt idx="22">
                  <c:v>0.66900000000000004</c:v>
                </c:pt>
                <c:pt idx="23">
                  <c:v>0.66400000000000003</c:v>
                </c:pt>
                <c:pt idx="24">
                  <c:v>0.67500000000000004</c:v>
                </c:pt>
                <c:pt idx="25">
                  <c:v>0.67100000000000004</c:v>
                </c:pt>
                <c:pt idx="26">
                  <c:v>0.69</c:v>
                </c:pt>
                <c:pt idx="27">
                  <c:v>0.68200000000000005</c:v>
                </c:pt>
                <c:pt idx="28">
                  <c:v>0.68400000000000005</c:v>
                </c:pt>
                <c:pt idx="29">
                  <c:v>0.69599999999999995</c:v>
                </c:pt>
              </c:numCache>
            </c:numRef>
          </c:val>
          <c:smooth val="0"/>
        </c:ser>
        <c:ser>
          <c:idx val="3"/>
          <c:order val="1"/>
          <c:tx>
            <c:strRef>
              <c:f>'Wkly Rates'!$A$16</c:f>
              <c:strCache>
                <c:ptCount val="1"/>
                <c:pt idx="0">
                  <c:v>2014/2015</c:v>
                </c:pt>
              </c:strCache>
            </c:strRef>
          </c:tx>
          <c:spPr>
            <a:ln w="38100"/>
          </c:spPr>
          <c:marker>
            <c:symbol val="none"/>
          </c:marker>
          <c:cat>
            <c:numRef>
              <c:f>'Wkly Rates'!$B$6:$BB$6</c:f>
              <c:numCache>
                <c:formatCode>d\-mmm\-yy</c:formatCode>
                <c:ptCount val="53"/>
                <c:pt idx="0">
                  <c:v>42279</c:v>
                </c:pt>
                <c:pt idx="1">
                  <c:v>42286</c:v>
                </c:pt>
                <c:pt idx="2">
                  <c:v>42293</c:v>
                </c:pt>
                <c:pt idx="3">
                  <c:v>42300</c:v>
                </c:pt>
                <c:pt idx="4">
                  <c:v>42307</c:v>
                </c:pt>
                <c:pt idx="5">
                  <c:v>42314</c:v>
                </c:pt>
                <c:pt idx="6">
                  <c:v>42321</c:v>
                </c:pt>
                <c:pt idx="7">
                  <c:v>42328</c:v>
                </c:pt>
                <c:pt idx="8">
                  <c:v>42335</c:v>
                </c:pt>
                <c:pt idx="9">
                  <c:v>42342</c:v>
                </c:pt>
                <c:pt idx="10">
                  <c:v>42349</c:v>
                </c:pt>
                <c:pt idx="11">
                  <c:v>42356</c:v>
                </c:pt>
                <c:pt idx="12">
                  <c:v>42363</c:v>
                </c:pt>
                <c:pt idx="13">
                  <c:v>42370</c:v>
                </c:pt>
                <c:pt idx="14">
                  <c:v>42377</c:v>
                </c:pt>
                <c:pt idx="15">
                  <c:v>42384</c:v>
                </c:pt>
                <c:pt idx="16">
                  <c:v>42391</c:v>
                </c:pt>
                <c:pt idx="17">
                  <c:v>42398</c:v>
                </c:pt>
                <c:pt idx="18">
                  <c:v>42405</c:v>
                </c:pt>
                <c:pt idx="19">
                  <c:v>42412</c:v>
                </c:pt>
                <c:pt idx="20">
                  <c:v>42419</c:v>
                </c:pt>
                <c:pt idx="21">
                  <c:v>42426</c:v>
                </c:pt>
                <c:pt idx="22">
                  <c:v>42433</c:v>
                </c:pt>
                <c:pt idx="23">
                  <c:v>42440</c:v>
                </c:pt>
                <c:pt idx="24">
                  <c:v>42447</c:v>
                </c:pt>
                <c:pt idx="25">
                  <c:v>42454</c:v>
                </c:pt>
                <c:pt idx="26">
                  <c:v>42461</c:v>
                </c:pt>
                <c:pt idx="27">
                  <c:v>42468</c:v>
                </c:pt>
                <c:pt idx="28">
                  <c:v>42475</c:v>
                </c:pt>
                <c:pt idx="29">
                  <c:v>42482</c:v>
                </c:pt>
                <c:pt idx="30">
                  <c:v>42489</c:v>
                </c:pt>
                <c:pt idx="31">
                  <c:v>42496</c:v>
                </c:pt>
                <c:pt idx="32">
                  <c:v>42503</c:v>
                </c:pt>
                <c:pt idx="33">
                  <c:v>42510</c:v>
                </c:pt>
                <c:pt idx="34">
                  <c:v>42517</c:v>
                </c:pt>
                <c:pt idx="35">
                  <c:v>42524</c:v>
                </c:pt>
                <c:pt idx="36">
                  <c:v>42531</c:v>
                </c:pt>
                <c:pt idx="37">
                  <c:v>42538</c:v>
                </c:pt>
                <c:pt idx="38">
                  <c:v>42545</c:v>
                </c:pt>
                <c:pt idx="39">
                  <c:v>42552</c:v>
                </c:pt>
                <c:pt idx="40">
                  <c:v>42559</c:v>
                </c:pt>
                <c:pt idx="41">
                  <c:v>42566</c:v>
                </c:pt>
                <c:pt idx="42">
                  <c:v>42573</c:v>
                </c:pt>
                <c:pt idx="43">
                  <c:v>42580</c:v>
                </c:pt>
                <c:pt idx="44">
                  <c:v>42587</c:v>
                </c:pt>
                <c:pt idx="45">
                  <c:v>42594</c:v>
                </c:pt>
                <c:pt idx="46">
                  <c:v>42601</c:v>
                </c:pt>
                <c:pt idx="47">
                  <c:v>42608</c:v>
                </c:pt>
                <c:pt idx="48">
                  <c:v>42615</c:v>
                </c:pt>
                <c:pt idx="49">
                  <c:v>42622</c:v>
                </c:pt>
                <c:pt idx="50">
                  <c:v>42629</c:v>
                </c:pt>
                <c:pt idx="51">
                  <c:v>42636</c:v>
                </c:pt>
                <c:pt idx="52">
                  <c:v>42643</c:v>
                </c:pt>
              </c:numCache>
            </c:numRef>
          </c:cat>
          <c:val>
            <c:numRef>
              <c:f>'Wkly Rates'!$B$16:$BB$16</c:f>
              <c:numCache>
                <c:formatCode>0.0000</c:formatCode>
                <c:ptCount val="53"/>
                <c:pt idx="0">
                  <c:v>0.80100000000000005</c:v>
                </c:pt>
                <c:pt idx="1">
                  <c:v>0.78700000000000003</c:v>
                </c:pt>
                <c:pt idx="2">
                  <c:v>0.79500000000000004</c:v>
                </c:pt>
                <c:pt idx="3">
                  <c:v>0.79800000000000004</c:v>
                </c:pt>
                <c:pt idx="4">
                  <c:v>0.78600000000000003</c:v>
                </c:pt>
                <c:pt idx="5">
                  <c:v>0.78</c:v>
                </c:pt>
                <c:pt idx="6">
                  <c:v>0.77100000000000002</c:v>
                </c:pt>
                <c:pt idx="7">
                  <c:v>0.78700000000000003</c:v>
                </c:pt>
                <c:pt idx="8">
                  <c:v>0.78349999999999997</c:v>
                </c:pt>
                <c:pt idx="9">
                  <c:v>0.79049999999999998</c:v>
                </c:pt>
                <c:pt idx="10">
                  <c:v>0.77500000000000002</c:v>
                </c:pt>
                <c:pt idx="11">
                  <c:v>0.78200000000000003</c:v>
                </c:pt>
                <c:pt idx="12">
                  <c:v>0.77100000000000002</c:v>
                </c:pt>
                <c:pt idx="13">
                  <c:v>0.77200000000000002</c:v>
                </c:pt>
                <c:pt idx="14">
                  <c:v>0.78300000000000003</c:v>
                </c:pt>
                <c:pt idx="15">
                  <c:v>0.77800000000000002</c:v>
                </c:pt>
                <c:pt idx="16">
                  <c:v>0.77600000000000002</c:v>
                </c:pt>
                <c:pt idx="17">
                  <c:v>0.753</c:v>
                </c:pt>
                <c:pt idx="18">
                  <c:v>0.73399999999999999</c:v>
                </c:pt>
                <c:pt idx="19">
                  <c:v>0.73399999999999999</c:v>
                </c:pt>
                <c:pt idx="20">
                  <c:v>0.73499999999999999</c:v>
                </c:pt>
                <c:pt idx="21">
                  <c:v>0.75700000000000001</c:v>
                </c:pt>
                <c:pt idx="22">
                  <c:v>0.75700000000000001</c:v>
                </c:pt>
                <c:pt idx="23">
                  <c:v>0.75600000000000001</c:v>
                </c:pt>
                <c:pt idx="24">
                  <c:v>0.73</c:v>
                </c:pt>
                <c:pt idx="25">
                  <c:v>0.747</c:v>
                </c:pt>
                <c:pt idx="26">
                  <c:v>0.75900000000000001</c:v>
                </c:pt>
                <c:pt idx="27">
                  <c:v>0.747</c:v>
                </c:pt>
                <c:pt idx="28">
                  <c:v>0.75549999999999995</c:v>
                </c:pt>
                <c:pt idx="29">
                  <c:v>0.76</c:v>
                </c:pt>
                <c:pt idx="30">
                  <c:v>0.75649999999999995</c:v>
                </c:pt>
                <c:pt idx="31">
                  <c:v>0.75949999999999995</c:v>
                </c:pt>
                <c:pt idx="32">
                  <c:v>0.74750000000000005</c:v>
                </c:pt>
                <c:pt idx="33">
                  <c:v>0.75349999999999995</c:v>
                </c:pt>
                <c:pt idx="34">
                  <c:v>0.73399999999999999</c:v>
                </c:pt>
                <c:pt idx="35">
                  <c:v>0.72499999999999998</c:v>
                </c:pt>
                <c:pt idx="36">
                  <c:v>0.71499999999999997</c:v>
                </c:pt>
                <c:pt idx="37">
                  <c:v>0.7</c:v>
                </c:pt>
                <c:pt idx="38">
                  <c:v>0.69</c:v>
                </c:pt>
                <c:pt idx="39">
                  <c:v>0.69199999999999995</c:v>
                </c:pt>
                <c:pt idx="40">
                  <c:v>0.67049999999999998</c:v>
                </c:pt>
                <c:pt idx="41">
                  <c:v>0.67469999999999997</c:v>
                </c:pt>
                <c:pt idx="42">
                  <c:v>0.65249999999999997</c:v>
                </c:pt>
                <c:pt idx="43">
                  <c:v>0.66300000000000003</c:v>
                </c:pt>
                <c:pt idx="44">
                  <c:v>0.66349999999999998</c:v>
                </c:pt>
                <c:pt idx="45">
                  <c:v>0.65439999999999998</c:v>
                </c:pt>
                <c:pt idx="46">
                  <c:v>0.66159999999999997</c:v>
                </c:pt>
                <c:pt idx="47">
                  <c:v>0.66059999999999997</c:v>
                </c:pt>
                <c:pt idx="48">
                  <c:v>0.64459999999999995</c:v>
                </c:pt>
                <c:pt idx="49">
                  <c:v>0.63680000000000003</c:v>
                </c:pt>
                <c:pt idx="50">
                  <c:v>0.627</c:v>
                </c:pt>
                <c:pt idx="51">
                  <c:v>0.63549999999999995</c:v>
                </c:pt>
                <c:pt idx="52">
                  <c:v>0.63100000000000001</c:v>
                </c:pt>
              </c:numCache>
            </c:numRef>
          </c:val>
          <c:smooth val="0"/>
        </c:ser>
        <c:ser>
          <c:idx val="2"/>
          <c:order val="2"/>
          <c:tx>
            <c:strRef>
              <c:f>'Wkly Rates'!$A$26</c:f>
              <c:strCache>
                <c:ptCount val="1"/>
                <c:pt idx="0">
                  <c:v>Actual Achieved 2015/2016</c:v>
                </c:pt>
              </c:strCache>
            </c:strRef>
          </c:tx>
          <c:spPr>
            <a:ln w="57150">
              <a:solidFill>
                <a:srgbClr val="FF00FF"/>
              </a:solidFill>
              <a:prstDash val="solid"/>
            </a:ln>
          </c:spPr>
          <c:marker>
            <c:symbol val="square"/>
            <c:size val="5"/>
            <c:spPr>
              <a:noFill/>
              <a:ln w="9525">
                <a:noFill/>
              </a:ln>
            </c:spPr>
          </c:marker>
          <c:cat>
            <c:numRef>
              <c:f>'Wkly Rates'!$B$6:$BB$6</c:f>
              <c:numCache>
                <c:formatCode>d\-mmm\-yy</c:formatCode>
                <c:ptCount val="53"/>
                <c:pt idx="0">
                  <c:v>42279</c:v>
                </c:pt>
                <c:pt idx="1">
                  <c:v>42286</c:v>
                </c:pt>
                <c:pt idx="2">
                  <c:v>42293</c:v>
                </c:pt>
                <c:pt idx="3">
                  <c:v>42300</c:v>
                </c:pt>
                <c:pt idx="4">
                  <c:v>42307</c:v>
                </c:pt>
                <c:pt idx="5">
                  <c:v>42314</c:v>
                </c:pt>
                <c:pt idx="6">
                  <c:v>42321</c:v>
                </c:pt>
                <c:pt idx="7">
                  <c:v>42328</c:v>
                </c:pt>
                <c:pt idx="8">
                  <c:v>42335</c:v>
                </c:pt>
                <c:pt idx="9">
                  <c:v>42342</c:v>
                </c:pt>
                <c:pt idx="10">
                  <c:v>42349</c:v>
                </c:pt>
                <c:pt idx="11">
                  <c:v>42356</c:v>
                </c:pt>
                <c:pt idx="12">
                  <c:v>42363</c:v>
                </c:pt>
                <c:pt idx="13">
                  <c:v>42370</c:v>
                </c:pt>
                <c:pt idx="14">
                  <c:v>42377</c:v>
                </c:pt>
                <c:pt idx="15">
                  <c:v>42384</c:v>
                </c:pt>
                <c:pt idx="16">
                  <c:v>42391</c:v>
                </c:pt>
                <c:pt idx="17">
                  <c:v>42398</c:v>
                </c:pt>
                <c:pt idx="18">
                  <c:v>42405</c:v>
                </c:pt>
                <c:pt idx="19">
                  <c:v>42412</c:v>
                </c:pt>
                <c:pt idx="20">
                  <c:v>42419</c:v>
                </c:pt>
                <c:pt idx="21">
                  <c:v>42426</c:v>
                </c:pt>
                <c:pt idx="22">
                  <c:v>42433</c:v>
                </c:pt>
                <c:pt idx="23">
                  <c:v>42440</c:v>
                </c:pt>
                <c:pt idx="24">
                  <c:v>42447</c:v>
                </c:pt>
                <c:pt idx="25">
                  <c:v>42454</c:v>
                </c:pt>
                <c:pt idx="26">
                  <c:v>42461</c:v>
                </c:pt>
                <c:pt idx="27">
                  <c:v>42468</c:v>
                </c:pt>
                <c:pt idx="28">
                  <c:v>42475</c:v>
                </c:pt>
                <c:pt idx="29">
                  <c:v>42482</c:v>
                </c:pt>
                <c:pt idx="30">
                  <c:v>42489</c:v>
                </c:pt>
                <c:pt idx="31">
                  <c:v>42496</c:v>
                </c:pt>
                <c:pt idx="32">
                  <c:v>42503</c:v>
                </c:pt>
                <c:pt idx="33">
                  <c:v>42510</c:v>
                </c:pt>
                <c:pt idx="34">
                  <c:v>42517</c:v>
                </c:pt>
                <c:pt idx="35">
                  <c:v>42524</c:v>
                </c:pt>
                <c:pt idx="36">
                  <c:v>42531</c:v>
                </c:pt>
                <c:pt idx="37">
                  <c:v>42538</c:v>
                </c:pt>
                <c:pt idx="38">
                  <c:v>42545</c:v>
                </c:pt>
                <c:pt idx="39">
                  <c:v>42552</c:v>
                </c:pt>
                <c:pt idx="40">
                  <c:v>42559</c:v>
                </c:pt>
                <c:pt idx="41">
                  <c:v>42566</c:v>
                </c:pt>
                <c:pt idx="42">
                  <c:v>42573</c:v>
                </c:pt>
                <c:pt idx="43">
                  <c:v>42580</c:v>
                </c:pt>
                <c:pt idx="44">
                  <c:v>42587</c:v>
                </c:pt>
                <c:pt idx="45">
                  <c:v>42594</c:v>
                </c:pt>
                <c:pt idx="46">
                  <c:v>42601</c:v>
                </c:pt>
                <c:pt idx="47">
                  <c:v>42608</c:v>
                </c:pt>
                <c:pt idx="48">
                  <c:v>42615</c:v>
                </c:pt>
                <c:pt idx="49">
                  <c:v>42622</c:v>
                </c:pt>
                <c:pt idx="50">
                  <c:v>42629</c:v>
                </c:pt>
                <c:pt idx="51">
                  <c:v>42636</c:v>
                </c:pt>
                <c:pt idx="52">
                  <c:v>42643</c:v>
                </c:pt>
              </c:numCache>
            </c:numRef>
          </c:cat>
          <c:val>
            <c:numRef>
              <c:f>'Wkly Rates'!$B$26:$BB$26</c:f>
              <c:numCache>
                <c:formatCode>General</c:formatCode>
                <c:ptCount val="53"/>
                <c:pt idx="0">
                  <c:v>0.74939999999999996</c:v>
                </c:pt>
                <c:pt idx="1">
                  <c:v>0.74939999999999996</c:v>
                </c:pt>
                <c:pt idx="2">
                  <c:v>0.74939999999999996</c:v>
                </c:pt>
                <c:pt idx="3">
                  <c:v>0.74939999999999996</c:v>
                </c:pt>
                <c:pt idx="4">
                  <c:v>0.72850000000000004</c:v>
                </c:pt>
                <c:pt idx="5">
                  <c:v>0.72850000000000004</c:v>
                </c:pt>
                <c:pt idx="6">
                  <c:v>0.72850000000000004</c:v>
                </c:pt>
                <c:pt idx="7">
                  <c:v>0.72850000000000004</c:v>
                </c:pt>
                <c:pt idx="8">
                  <c:v>0.72850000000000004</c:v>
                </c:pt>
                <c:pt idx="9">
                  <c:v>0.73509999999999998</c:v>
                </c:pt>
                <c:pt idx="10">
                  <c:v>0.73509999999999998</c:v>
                </c:pt>
                <c:pt idx="11">
                  <c:v>0.73509999999999998</c:v>
                </c:pt>
                <c:pt idx="12">
                  <c:v>0.73509999999999998</c:v>
                </c:pt>
                <c:pt idx="13">
                  <c:v>0.72050000000000003</c:v>
                </c:pt>
                <c:pt idx="14">
                  <c:v>0.72050000000000003</c:v>
                </c:pt>
                <c:pt idx="15">
                  <c:v>0.72050000000000003</c:v>
                </c:pt>
                <c:pt idx="16">
                  <c:v>0.72050000000000003</c:v>
                </c:pt>
                <c:pt idx="17">
                  <c:v>0.72050000000000003</c:v>
                </c:pt>
                <c:pt idx="18">
                  <c:v>0.72819999999999996</c:v>
                </c:pt>
                <c:pt idx="19">
                  <c:v>0.72819999999999996</c:v>
                </c:pt>
                <c:pt idx="20">
                  <c:v>0.72819999999999996</c:v>
                </c:pt>
                <c:pt idx="21">
                  <c:v>0.72819999999999996</c:v>
                </c:pt>
                <c:pt idx="22">
                  <c:v>0.71540000000000004</c:v>
                </c:pt>
                <c:pt idx="23">
                  <c:v>0.71540000000000004</c:v>
                </c:pt>
                <c:pt idx="24">
                  <c:v>0.71540000000000004</c:v>
                </c:pt>
                <c:pt idx="25">
                  <c:v>0.71540000000000004</c:v>
                </c:pt>
                <c:pt idx="26">
                  <c:v>0.70350000000000001</c:v>
                </c:pt>
                <c:pt idx="27">
                  <c:v>0.70350000000000001</c:v>
                </c:pt>
                <c:pt idx="28">
                  <c:v>0.70350000000000001</c:v>
                </c:pt>
                <c:pt idx="29">
                  <c:v>0.70350000000000001</c:v>
                </c:pt>
                <c:pt idx="31">
                  <c:v>0</c:v>
                </c:pt>
                <c:pt idx="32">
                  <c:v>0</c:v>
                </c:pt>
                <c:pt idx="33">
                  <c:v>0</c:v>
                </c:pt>
                <c:pt idx="34">
                  <c:v>0</c:v>
                </c:pt>
                <c:pt idx="35">
                  <c:v>0</c:v>
                </c:pt>
                <c:pt idx="37">
                  <c:v>0</c:v>
                </c:pt>
                <c:pt idx="38">
                  <c:v>0</c:v>
                </c:pt>
                <c:pt idx="39">
                  <c:v>0</c:v>
                </c:pt>
                <c:pt idx="41">
                  <c:v>0</c:v>
                </c:pt>
                <c:pt idx="42">
                  <c:v>0</c:v>
                </c:pt>
                <c:pt idx="43">
                  <c:v>0</c:v>
                </c:pt>
                <c:pt idx="45">
                  <c:v>0</c:v>
                </c:pt>
                <c:pt idx="46">
                  <c:v>0</c:v>
                </c:pt>
                <c:pt idx="47">
                  <c:v>0</c:v>
                </c:pt>
                <c:pt idx="48">
                  <c:v>0</c:v>
                </c:pt>
                <c:pt idx="50">
                  <c:v>0</c:v>
                </c:pt>
                <c:pt idx="51">
                  <c:v>0</c:v>
                </c:pt>
                <c:pt idx="52">
                  <c:v>0</c:v>
                </c:pt>
              </c:numCache>
            </c:numRef>
          </c:val>
          <c:smooth val="1"/>
        </c:ser>
        <c:ser>
          <c:idx val="4"/>
          <c:order val="3"/>
          <c:tx>
            <c:strRef>
              <c:f>'Wkly Rates'!$A$25</c:f>
              <c:strCache>
                <c:ptCount val="1"/>
                <c:pt idx="0">
                  <c:v>Actual Achieved 2014/2015</c:v>
                </c:pt>
              </c:strCache>
            </c:strRef>
          </c:tx>
          <c:spPr>
            <a:ln w="57150"/>
          </c:spPr>
          <c:marker>
            <c:symbol val="none"/>
          </c:marker>
          <c:val>
            <c:numRef>
              <c:f>'Wkly Rates'!$B$25:$BB$25</c:f>
              <c:numCache>
                <c:formatCode>General</c:formatCode>
                <c:ptCount val="53"/>
                <c:pt idx="0">
                  <c:v>0.8135</c:v>
                </c:pt>
                <c:pt idx="1">
                  <c:v>0.79569999999999996</c:v>
                </c:pt>
                <c:pt idx="2">
                  <c:v>0.79569999999999996</c:v>
                </c:pt>
                <c:pt idx="3">
                  <c:v>0.79569999999999996</c:v>
                </c:pt>
                <c:pt idx="4">
                  <c:v>0.79569999999999996</c:v>
                </c:pt>
                <c:pt idx="5">
                  <c:v>0.79569999999999996</c:v>
                </c:pt>
                <c:pt idx="6">
                  <c:v>0.78580000000000005</c:v>
                </c:pt>
                <c:pt idx="7">
                  <c:v>0.78580000000000005</c:v>
                </c:pt>
                <c:pt idx="8">
                  <c:v>0.78580000000000005</c:v>
                </c:pt>
                <c:pt idx="9">
                  <c:v>0.78580000000000005</c:v>
                </c:pt>
                <c:pt idx="10">
                  <c:v>0.78920000000000001</c:v>
                </c:pt>
                <c:pt idx="11">
                  <c:v>0.78920000000000001</c:v>
                </c:pt>
                <c:pt idx="12">
                  <c:v>0.78920000000000001</c:v>
                </c:pt>
                <c:pt idx="13">
                  <c:v>0.78920000000000001</c:v>
                </c:pt>
                <c:pt idx="14">
                  <c:v>0.78939999999999999</c:v>
                </c:pt>
                <c:pt idx="15">
                  <c:v>0.78939999999999999</c:v>
                </c:pt>
                <c:pt idx="16">
                  <c:v>0.78939999999999999</c:v>
                </c:pt>
                <c:pt idx="17">
                  <c:v>0.78939999999999999</c:v>
                </c:pt>
                <c:pt idx="18">
                  <c:v>0.78680000000000005</c:v>
                </c:pt>
                <c:pt idx="19">
                  <c:v>0.78680000000000005</c:v>
                </c:pt>
                <c:pt idx="20">
                  <c:v>0.78680000000000005</c:v>
                </c:pt>
                <c:pt idx="21">
                  <c:v>0.78680000000000005</c:v>
                </c:pt>
                <c:pt idx="22">
                  <c:v>0.78680000000000005</c:v>
                </c:pt>
                <c:pt idx="23">
                  <c:v>0.78339999999999999</c:v>
                </c:pt>
                <c:pt idx="24">
                  <c:v>0.78339999999999999</c:v>
                </c:pt>
                <c:pt idx="25">
                  <c:v>0.78339999999999999</c:v>
                </c:pt>
                <c:pt idx="26">
                  <c:v>0.78339999999999999</c:v>
                </c:pt>
                <c:pt idx="27">
                  <c:v>0.78849999999999998</c:v>
                </c:pt>
                <c:pt idx="28">
                  <c:v>0.78849999999999998</c:v>
                </c:pt>
                <c:pt idx="29">
                  <c:v>0.78849999999999998</c:v>
                </c:pt>
                <c:pt idx="30">
                  <c:v>0.78849999999999998</c:v>
                </c:pt>
                <c:pt idx="31">
                  <c:v>0.75360000000000005</c:v>
                </c:pt>
                <c:pt idx="32">
                  <c:v>0.75360000000000005</c:v>
                </c:pt>
                <c:pt idx="33">
                  <c:v>0.75360000000000005</c:v>
                </c:pt>
                <c:pt idx="34">
                  <c:v>0.75360000000000005</c:v>
                </c:pt>
                <c:pt idx="35">
                  <c:v>0.75360000000000005</c:v>
                </c:pt>
                <c:pt idx="36">
                  <c:v>0.7248</c:v>
                </c:pt>
                <c:pt idx="37">
                  <c:v>0.7248</c:v>
                </c:pt>
                <c:pt idx="38">
                  <c:v>0.7248</c:v>
                </c:pt>
                <c:pt idx="39">
                  <c:v>0.7248</c:v>
                </c:pt>
                <c:pt idx="40">
                  <c:v>0.71460000000000001</c:v>
                </c:pt>
                <c:pt idx="41">
                  <c:v>0.71460000000000001</c:v>
                </c:pt>
                <c:pt idx="42">
                  <c:v>0.71460000000000001</c:v>
                </c:pt>
                <c:pt idx="43">
                  <c:v>0.71460000000000001</c:v>
                </c:pt>
                <c:pt idx="44">
                  <c:v>0.69110000000000005</c:v>
                </c:pt>
                <c:pt idx="45">
                  <c:v>0.69110000000000005</c:v>
                </c:pt>
                <c:pt idx="46">
                  <c:v>0.69110000000000005</c:v>
                </c:pt>
                <c:pt idx="47">
                  <c:v>0.69110000000000005</c:v>
                </c:pt>
                <c:pt idx="48">
                  <c:v>0.69110000000000005</c:v>
                </c:pt>
                <c:pt idx="49">
                  <c:v>0.74260000000000004</c:v>
                </c:pt>
                <c:pt idx="50">
                  <c:v>0.74260000000000004</c:v>
                </c:pt>
                <c:pt idx="51">
                  <c:v>0.74260000000000004</c:v>
                </c:pt>
                <c:pt idx="52">
                  <c:v>0.74260000000000004</c:v>
                </c:pt>
              </c:numCache>
            </c:numRef>
          </c:val>
          <c:smooth val="0"/>
        </c:ser>
        <c:dLbls>
          <c:showLegendKey val="0"/>
          <c:showVal val="0"/>
          <c:showCatName val="0"/>
          <c:showSerName val="0"/>
          <c:showPercent val="0"/>
          <c:showBubbleSize val="0"/>
        </c:dLbls>
        <c:smooth val="0"/>
        <c:axId val="157781360"/>
        <c:axId val="157797848"/>
      </c:lineChart>
      <c:dateAx>
        <c:axId val="157781360"/>
        <c:scaling>
          <c:orientation val="minMax"/>
        </c:scaling>
        <c:delete val="0"/>
        <c:axPos val="b"/>
        <c:numFmt formatCode="d\-mmm\-yy" sourceLinked="0"/>
        <c:majorTickMark val="out"/>
        <c:minorTickMark val="none"/>
        <c:tickLblPos val="nextTo"/>
        <c:spPr>
          <a:ln w="3175">
            <a:solidFill>
              <a:srgbClr val="000000"/>
            </a:solidFill>
            <a:prstDash val="solid"/>
          </a:ln>
        </c:spPr>
        <c:txPr>
          <a:bodyPr rot="-2280000" vert="horz"/>
          <a:lstStyle/>
          <a:p>
            <a:pPr>
              <a:defRPr sz="900" b="1" i="0" u="none" strike="noStrike" baseline="0">
                <a:solidFill>
                  <a:srgbClr val="000000"/>
                </a:solidFill>
                <a:latin typeface="Arial"/>
                <a:ea typeface="Arial"/>
                <a:cs typeface="Arial"/>
              </a:defRPr>
            </a:pPr>
            <a:endParaRPr lang="en-US"/>
          </a:p>
        </c:txPr>
        <c:crossAx val="157797848"/>
        <c:crosses val="autoZero"/>
        <c:auto val="1"/>
        <c:lblOffset val="100"/>
        <c:baseTimeUnit val="days"/>
        <c:majorUnit val="14"/>
        <c:majorTimeUnit val="days"/>
        <c:minorUnit val="7"/>
        <c:minorTimeUnit val="days"/>
      </c:dateAx>
      <c:valAx>
        <c:axId val="157797848"/>
        <c:scaling>
          <c:orientation val="minMax"/>
          <c:max val="0.89"/>
          <c:min val="0.62000000000000011"/>
        </c:scaling>
        <c:delete val="0"/>
        <c:axPos val="l"/>
        <c:majorGridlines>
          <c:spPr>
            <a:ln w="3175">
              <a:solidFill>
                <a:srgbClr val="000000"/>
              </a:solidFill>
              <a:prstDash val="solid"/>
            </a:ln>
          </c:spPr>
        </c:majorGridlines>
        <c:numFmt formatCode="0.0000"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Arial"/>
                <a:ea typeface="Arial"/>
                <a:cs typeface="Arial"/>
              </a:defRPr>
            </a:pPr>
            <a:endParaRPr lang="en-US"/>
          </a:p>
        </c:txPr>
        <c:crossAx val="157781360"/>
        <c:crosses val="autoZero"/>
        <c:crossBetween val="between"/>
        <c:majorUnit val="2.0000000000000004E-2"/>
      </c:valAx>
      <c:spPr>
        <a:solidFill>
          <a:srgbClr val="C0C0C0"/>
        </a:solidFill>
        <a:ln w="38100">
          <a:solidFill>
            <a:srgbClr val="808080"/>
          </a:solidFill>
          <a:prstDash val="solid"/>
        </a:ln>
      </c:spPr>
    </c:plotArea>
    <c:legend>
      <c:legendPos val="r"/>
      <c:layout>
        <c:manualLayout>
          <c:xMode val="edge"/>
          <c:yMode val="edge"/>
          <c:x val="0.14126097366320831"/>
          <c:y val="0.94708276797829027"/>
          <c:w val="0.71667996807661616"/>
          <c:h val="3.7991858887381276E-2"/>
        </c:manualLayout>
      </c:layout>
      <c:overlay val="0"/>
      <c:spPr>
        <a:solidFill>
          <a:srgbClr val="FFFFFF"/>
        </a:solidFill>
        <a:ln w="3175">
          <a:solidFill>
            <a:srgbClr val="000000"/>
          </a:solidFill>
          <a:prstDash val="solid"/>
        </a:ln>
      </c:spPr>
      <c:txPr>
        <a:bodyPr/>
        <a:lstStyle/>
        <a:p>
          <a:pPr>
            <a:defRPr sz="1010"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ty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793"/>
            <a:ext cx="10162032" cy="7620000"/>
          </a:xfrm>
          <a:prstGeom prst="rect">
            <a:avLst/>
          </a:prstGeom>
        </p:spPr>
      </p:pic>
      <p:sp>
        <p:nvSpPr>
          <p:cNvPr id="3" name="Subtitle 2"/>
          <p:cNvSpPr>
            <a:spLocks noGrp="1"/>
          </p:cNvSpPr>
          <p:nvPr>
            <p:ph type="subTitle" idx="1" hasCustomPrompt="1"/>
          </p:nvPr>
        </p:nvSpPr>
        <p:spPr>
          <a:xfrm>
            <a:off x="4081275" y="2680558"/>
            <a:ext cx="2000625" cy="292150"/>
          </a:xfrm>
        </p:spPr>
        <p:txBody>
          <a:bodyPr wrap="none" anchor="ctr">
            <a:noAutofit/>
          </a:bodyPr>
          <a:lstStyle>
            <a:lvl1pPr marL="0" indent="0" algn="ctr">
              <a:lnSpc>
                <a:spcPct val="100000"/>
              </a:lnSpc>
              <a:spcAft>
                <a:spcPts val="0"/>
              </a:spcAft>
              <a:buNone/>
              <a:defRPr sz="1300" b="1" cap="all" baseline="0">
                <a:solidFill>
                  <a:schemeClr val="tx2"/>
                </a:solidFill>
              </a:defRPr>
            </a:lvl1pPr>
            <a:lvl2pPr marL="508086" indent="0" algn="ctr">
              <a:buNone/>
              <a:defRPr>
                <a:solidFill>
                  <a:schemeClr val="tx1">
                    <a:tint val="75000"/>
                  </a:schemeClr>
                </a:solidFill>
              </a:defRPr>
            </a:lvl2pPr>
            <a:lvl3pPr marL="1016173" indent="0" algn="ctr">
              <a:buNone/>
              <a:defRPr>
                <a:solidFill>
                  <a:schemeClr val="tx1">
                    <a:tint val="75000"/>
                  </a:schemeClr>
                </a:solidFill>
              </a:defRPr>
            </a:lvl3pPr>
            <a:lvl4pPr marL="1524259" indent="0" algn="ctr">
              <a:buNone/>
              <a:defRPr>
                <a:solidFill>
                  <a:schemeClr val="tx1">
                    <a:tint val="75000"/>
                  </a:schemeClr>
                </a:solidFill>
              </a:defRPr>
            </a:lvl4pPr>
            <a:lvl5pPr marL="2032345" indent="0" algn="ctr">
              <a:buNone/>
              <a:defRPr>
                <a:solidFill>
                  <a:schemeClr val="tx1">
                    <a:tint val="75000"/>
                  </a:schemeClr>
                </a:solidFill>
              </a:defRPr>
            </a:lvl5pPr>
            <a:lvl6pPr marL="2540432" indent="0" algn="ctr">
              <a:buNone/>
              <a:defRPr>
                <a:solidFill>
                  <a:schemeClr val="tx1">
                    <a:tint val="75000"/>
                  </a:schemeClr>
                </a:solidFill>
              </a:defRPr>
            </a:lvl6pPr>
            <a:lvl7pPr marL="3048518" indent="0" algn="ctr">
              <a:buNone/>
              <a:defRPr>
                <a:solidFill>
                  <a:schemeClr val="tx1">
                    <a:tint val="75000"/>
                  </a:schemeClr>
                </a:solidFill>
              </a:defRPr>
            </a:lvl7pPr>
            <a:lvl8pPr marL="3556605" indent="0" algn="ctr">
              <a:buNone/>
              <a:defRPr>
                <a:solidFill>
                  <a:schemeClr val="tx1">
                    <a:tint val="75000"/>
                  </a:schemeClr>
                </a:solidFill>
              </a:defRPr>
            </a:lvl8pPr>
            <a:lvl9pPr marL="4064691" indent="0" algn="ctr">
              <a:buNone/>
              <a:defRPr>
                <a:solidFill>
                  <a:schemeClr val="tx1">
                    <a:tint val="75000"/>
                  </a:schemeClr>
                </a:solidFill>
              </a:defRPr>
            </a:lvl9pPr>
          </a:lstStyle>
          <a:p>
            <a:r>
              <a:rPr lang="en-US" dirty="0" smtClean="0"/>
              <a:t>CLICK TO ENTER DATE</a:t>
            </a:r>
            <a:endParaRPr lang="en-US" dirty="0"/>
          </a:p>
        </p:txBody>
      </p:sp>
      <p:sp>
        <p:nvSpPr>
          <p:cNvPr id="10" name="Title 9"/>
          <p:cNvSpPr>
            <a:spLocks noGrp="1"/>
          </p:cNvSpPr>
          <p:nvPr>
            <p:ph type="title" hasCustomPrompt="1"/>
          </p:nvPr>
        </p:nvSpPr>
        <p:spPr>
          <a:xfrm>
            <a:off x="1400438" y="1720358"/>
            <a:ext cx="7362300" cy="892186"/>
          </a:xfrm>
        </p:spPr>
        <p:txBody>
          <a:bodyPr lIns="0" tIns="0" rIns="0" bIns="0" anchor="t">
            <a:noAutofit/>
          </a:bodyPr>
          <a:lstStyle>
            <a:lvl1pPr algn="ctr">
              <a:defRPr sz="2800"/>
            </a:lvl1pPr>
          </a:lstStyle>
          <a:p>
            <a:r>
              <a:rPr lang="en-US" dirty="0" smtClean="0"/>
              <a:t>CLICK TO EDIT MASTER TITLE STYLE</a:t>
            </a:r>
            <a:endParaRPr lang="en-NZ" dirty="0"/>
          </a:p>
        </p:txBody>
      </p:sp>
    </p:spTree>
    <p:extLst>
      <p:ext uri="{BB962C8B-B14F-4D97-AF65-F5344CB8AC3E}">
        <p14:creationId xmlns:p14="http://schemas.microsoft.com/office/powerpoint/2010/main" val="36486610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19999" y="1799999"/>
            <a:ext cx="8712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4307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Paragrap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720000" y="1800000"/>
            <a:ext cx="8712000" cy="4500000"/>
          </a:xfrm>
        </p:spPr>
        <p:txBody>
          <a:bodyPr/>
          <a:lstStyle>
            <a:lvl1pPr marL="0" indent="0">
              <a:buNone/>
              <a:defRPr/>
            </a:lvl1pPr>
            <a:lvl2pPr marL="240041" indent="0">
              <a:buNone/>
              <a:defRPr/>
            </a:lvl2pPr>
            <a:lvl3pPr marL="480082" indent="0">
              <a:buNone/>
              <a:defRPr/>
            </a:lvl3pPr>
            <a:lvl4pPr marL="480082" indent="0">
              <a:buNone/>
              <a:defRPr/>
            </a:lvl4pPr>
            <a:lvl5pPr marL="48008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28071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ngle Column and Fixed 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793"/>
            <a:ext cx="10162032" cy="7620000"/>
          </a:xfrm>
          <a:prstGeom prst="rect">
            <a:avLst/>
          </a:prstGeom>
        </p:spPr>
      </p:pic>
      <p:sp>
        <p:nvSpPr>
          <p:cNvPr id="2" name="Title 1"/>
          <p:cNvSpPr>
            <a:spLocks noGrp="1"/>
          </p:cNvSpPr>
          <p:nvPr>
            <p:ph type="title"/>
          </p:nvPr>
        </p:nvSpPr>
        <p:spPr>
          <a:xfrm>
            <a:off x="720000" y="805730"/>
            <a:ext cx="4104000" cy="548113"/>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720000" y="1800000"/>
            <a:ext cx="4104000" cy="4500000"/>
          </a:xfrm>
        </p:spPr>
        <p:txBody>
          <a:bodyPr/>
          <a:lstStyle>
            <a:lvl1pPr>
              <a:defRPr sz="2100">
                <a:solidFill>
                  <a:schemeClr val="tx1"/>
                </a:solidFill>
              </a:defRPr>
            </a:lvl1pPr>
            <a:lvl2pPr>
              <a:defRPr sz="17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720000" y="676800"/>
            <a:ext cx="360000" cy="0"/>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47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793"/>
            <a:ext cx="10162032" cy="7620000"/>
          </a:xfrm>
          <a:prstGeom prst="rect">
            <a:avLst/>
          </a:prstGeom>
        </p:spPr>
      </p:pic>
      <p:sp>
        <p:nvSpPr>
          <p:cNvPr id="3" name="TextBox 2"/>
          <p:cNvSpPr txBox="1"/>
          <p:nvPr userDrawn="1"/>
        </p:nvSpPr>
        <p:spPr>
          <a:xfrm>
            <a:off x="3554983" y="1773102"/>
            <a:ext cx="3053208" cy="784830"/>
          </a:xfrm>
          <a:prstGeom prst="rect">
            <a:avLst/>
          </a:prstGeom>
          <a:noFill/>
        </p:spPr>
        <p:txBody>
          <a:bodyPr wrap="none" rtlCol="0">
            <a:spAutoFit/>
          </a:bodyPr>
          <a:lstStyle/>
          <a:p>
            <a:r>
              <a:rPr lang="en-NZ" sz="4500" b="1" dirty="0" smtClean="0">
                <a:solidFill>
                  <a:schemeClr val="tx2"/>
                </a:solidFill>
              </a:rPr>
              <a:t>THANK YOU</a:t>
            </a:r>
            <a:endParaRPr lang="en-NZ" sz="4500" b="1" dirty="0">
              <a:solidFill>
                <a:schemeClr val="tx2"/>
              </a:solidFill>
            </a:endParaRPr>
          </a:p>
        </p:txBody>
      </p:sp>
    </p:spTree>
    <p:extLst>
      <p:ext uri="{BB962C8B-B14F-4D97-AF65-F5344CB8AC3E}">
        <p14:creationId xmlns:p14="http://schemas.microsoft.com/office/powerpoint/2010/main" val="4187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762"/>
            <a:ext cx="10163175" cy="7620064"/>
          </a:xfrm>
          <a:prstGeom prst="rect">
            <a:avLst/>
          </a:prstGeom>
        </p:spPr>
      </p:pic>
      <p:sp>
        <p:nvSpPr>
          <p:cNvPr id="2" name="Title Placeholder 1"/>
          <p:cNvSpPr>
            <a:spLocks noGrp="1"/>
          </p:cNvSpPr>
          <p:nvPr>
            <p:ph type="title"/>
          </p:nvPr>
        </p:nvSpPr>
        <p:spPr>
          <a:xfrm>
            <a:off x="720000" y="805730"/>
            <a:ext cx="8712000" cy="548113"/>
          </a:xfrm>
          <a:prstGeom prst="rect">
            <a:avLst/>
          </a:prstGeom>
        </p:spPr>
        <p:txBody>
          <a:bodyPr vert="horz" wrap="square"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0000" y="1800000"/>
            <a:ext cx="8712000" cy="4500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userDrawn="1"/>
        </p:nvCxnSpPr>
        <p:spPr>
          <a:xfrm>
            <a:off x="720000" y="677989"/>
            <a:ext cx="360000" cy="0"/>
          </a:xfrm>
          <a:prstGeom prst="line">
            <a:avLst/>
          </a:prstGeom>
          <a:ln w="381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927464"/>
      </p:ext>
    </p:extLst>
  </p:cSld>
  <p:clrMap bg1="lt1" tx1="dk1" bg2="lt2" tx2="dk2" accent1="accent1" accent2="accent2" accent3="accent3" accent4="accent4" accent5="accent5" accent6="accent6" hlink="hlink" folHlink="folHlink"/>
  <p:sldLayoutIdLst>
    <p:sldLayoutId id="2147483675" r:id="rId1"/>
    <p:sldLayoutId id="2147483658" r:id="rId2"/>
    <p:sldLayoutId id="2147483668" r:id="rId3"/>
    <p:sldLayoutId id="2147483695" r:id="rId4"/>
    <p:sldLayoutId id="2147483674" r:id="rId5"/>
  </p:sldLayoutIdLst>
  <p:txStyles>
    <p:titleStyle>
      <a:lvl1pPr algn="l" defTabSz="508086" rtl="0" eaLnBrk="1" latinLnBrk="0" hangingPunct="1">
        <a:lnSpc>
          <a:spcPts val="3200"/>
        </a:lnSpc>
        <a:spcBef>
          <a:spcPct val="0"/>
        </a:spcBef>
        <a:buNone/>
        <a:defRPr sz="2800" b="1" kern="1200" cap="all" baseline="0">
          <a:solidFill>
            <a:schemeClr val="accent1"/>
          </a:solidFill>
          <a:latin typeface="+mj-lt"/>
          <a:ea typeface="+mj-ea"/>
          <a:cs typeface="+mj-cs"/>
        </a:defRPr>
      </a:lvl1pPr>
    </p:titleStyle>
    <p:bodyStyle>
      <a:lvl1pPr marL="240041" indent="-240041" algn="l" defTabSz="508086" rtl="0" eaLnBrk="1" latinLnBrk="0" hangingPunct="1">
        <a:lnSpc>
          <a:spcPts val="2500"/>
        </a:lnSpc>
        <a:spcBef>
          <a:spcPts val="0"/>
        </a:spcBef>
        <a:spcAft>
          <a:spcPts val="1125"/>
        </a:spcAft>
        <a:buFont typeface="Arial" panose="020B0604020202020204" pitchFamily="34" charset="0"/>
        <a:buChar char="&gt;"/>
        <a:defRPr sz="2100" kern="1200">
          <a:solidFill>
            <a:schemeClr val="tx1"/>
          </a:solidFill>
          <a:latin typeface="+mn-lt"/>
          <a:ea typeface="+mn-ea"/>
          <a:cs typeface="+mn-cs"/>
        </a:defRPr>
      </a:lvl1pPr>
      <a:lvl2pPr marL="480082" indent="-240041" algn="l" defTabSz="508086" rtl="0" eaLnBrk="1" latinLnBrk="0" hangingPunct="1">
        <a:lnSpc>
          <a:spcPts val="2100"/>
        </a:lnSpc>
        <a:spcBef>
          <a:spcPts val="0"/>
        </a:spcBef>
        <a:spcAft>
          <a:spcPts val="1125"/>
        </a:spcAft>
        <a:buFont typeface="Arial" panose="020B0604020202020204" pitchFamily="34" charset="0"/>
        <a:buChar char="&gt;"/>
        <a:defRPr sz="1700" kern="1200">
          <a:solidFill>
            <a:schemeClr val="tx1"/>
          </a:solidFill>
          <a:latin typeface="+mn-lt"/>
          <a:ea typeface="+mn-ea"/>
          <a:cs typeface="+mn-cs"/>
        </a:defRPr>
      </a:lvl2pPr>
      <a:lvl3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3pPr>
      <a:lvl4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4pPr>
      <a:lvl5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5pPr>
      <a:lvl6pPr marL="2794475" indent="-254043" algn="l" defTabSz="508086" rtl="0" eaLnBrk="1" latinLnBrk="0" hangingPunct="1">
        <a:spcBef>
          <a:spcPct val="20000"/>
        </a:spcBef>
        <a:buFont typeface="Arial"/>
        <a:buChar char="•"/>
        <a:defRPr sz="2223" kern="1200">
          <a:solidFill>
            <a:schemeClr val="tx1"/>
          </a:solidFill>
          <a:latin typeface="+mn-lt"/>
          <a:ea typeface="+mn-ea"/>
          <a:cs typeface="+mn-cs"/>
        </a:defRPr>
      </a:lvl6pPr>
      <a:lvl7pPr marL="3302561" indent="-254043" algn="l" defTabSz="508086" rtl="0" eaLnBrk="1" latinLnBrk="0" hangingPunct="1">
        <a:spcBef>
          <a:spcPct val="20000"/>
        </a:spcBef>
        <a:buFont typeface="Arial"/>
        <a:buChar char="•"/>
        <a:defRPr sz="2223" kern="1200">
          <a:solidFill>
            <a:schemeClr val="tx1"/>
          </a:solidFill>
          <a:latin typeface="+mn-lt"/>
          <a:ea typeface="+mn-ea"/>
          <a:cs typeface="+mn-cs"/>
        </a:defRPr>
      </a:lvl7pPr>
      <a:lvl8pPr marL="3810648" indent="-254043" algn="l" defTabSz="508086" rtl="0" eaLnBrk="1" latinLnBrk="0" hangingPunct="1">
        <a:spcBef>
          <a:spcPct val="20000"/>
        </a:spcBef>
        <a:buFont typeface="Arial"/>
        <a:buChar char="•"/>
        <a:defRPr sz="2223" kern="1200">
          <a:solidFill>
            <a:schemeClr val="tx1"/>
          </a:solidFill>
          <a:latin typeface="+mn-lt"/>
          <a:ea typeface="+mn-ea"/>
          <a:cs typeface="+mn-cs"/>
        </a:defRPr>
      </a:lvl8pPr>
      <a:lvl9pPr marL="4318734" indent="-254043" algn="l" defTabSz="508086" rtl="0" eaLnBrk="1" latinLnBrk="0" hangingPunct="1">
        <a:spcBef>
          <a:spcPct val="20000"/>
        </a:spcBef>
        <a:buFont typeface="Arial"/>
        <a:buChar char="•"/>
        <a:defRPr sz="2223" kern="1200">
          <a:solidFill>
            <a:schemeClr val="tx1"/>
          </a:solidFill>
          <a:latin typeface="+mn-lt"/>
          <a:ea typeface="+mn-ea"/>
          <a:cs typeface="+mn-cs"/>
        </a:defRPr>
      </a:lvl9pPr>
    </p:bodyStyle>
    <p:otherStyle>
      <a:defPPr>
        <a:defRPr lang="en-US"/>
      </a:defPPr>
      <a:lvl1pPr marL="0" algn="l" defTabSz="508086" rtl="0" eaLnBrk="1" latinLnBrk="0" hangingPunct="1">
        <a:defRPr sz="2000" kern="1200">
          <a:solidFill>
            <a:schemeClr val="tx1"/>
          </a:solidFill>
          <a:latin typeface="+mn-lt"/>
          <a:ea typeface="+mn-ea"/>
          <a:cs typeface="+mn-cs"/>
        </a:defRPr>
      </a:lvl1pPr>
      <a:lvl2pPr marL="508086" algn="l" defTabSz="508086" rtl="0" eaLnBrk="1" latinLnBrk="0" hangingPunct="1">
        <a:defRPr sz="2000" kern="1200">
          <a:solidFill>
            <a:schemeClr val="tx1"/>
          </a:solidFill>
          <a:latin typeface="+mn-lt"/>
          <a:ea typeface="+mn-ea"/>
          <a:cs typeface="+mn-cs"/>
        </a:defRPr>
      </a:lvl2pPr>
      <a:lvl3pPr marL="1016173" algn="l" defTabSz="508086" rtl="0" eaLnBrk="1" latinLnBrk="0" hangingPunct="1">
        <a:defRPr sz="2000" kern="1200">
          <a:solidFill>
            <a:schemeClr val="tx1"/>
          </a:solidFill>
          <a:latin typeface="+mn-lt"/>
          <a:ea typeface="+mn-ea"/>
          <a:cs typeface="+mn-cs"/>
        </a:defRPr>
      </a:lvl3pPr>
      <a:lvl4pPr marL="1524259" algn="l" defTabSz="508086" rtl="0" eaLnBrk="1" latinLnBrk="0" hangingPunct="1">
        <a:defRPr sz="2000" kern="1200">
          <a:solidFill>
            <a:schemeClr val="tx1"/>
          </a:solidFill>
          <a:latin typeface="+mn-lt"/>
          <a:ea typeface="+mn-ea"/>
          <a:cs typeface="+mn-cs"/>
        </a:defRPr>
      </a:lvl4pPr>
      <a:lvl5pPr marL="2032345" algn="l" defTabSz="508086" rtl="0" eaLnBrk="1" latinLnBrk="0" hangingPunct="1">
        <a:defRPr sz="2000" kern="1200">
          <a:solidFill>
            <a:schemeClr val="tx1"/>
          </a:solidFill>
          <a:latin typeface="+mn-lt"/>
          <a:ea typeface="+mn-ea"/>
          <a:cs typeface="+mn-cs"/>
        </a:defRPr>
      </a:lvl5pPr>
      <a:lvl6pPr marL="2540432" algn="l" defTabSz="508086" rtl="0" eaLnBrk="1" latinLnBrk="0" hangingPunct="1">
        <a:defRPr sz="2000" kern="1200">
          <a:solidFill>
            <a:schemeClr val="tx1"/>
          </a:solidFill>
          <a:latin typeface="+mn-lt"/>
          <a:ea typeface="+mn-ea"/>
          <a:cs typeface="+mn-cs"/>
        </a:defRPr>
      </a:lvl6pPr>
      <a:lvl7pPr marL="3048518" algn="l" defTabSz="508086" rtl="0" eaLnBrk="1" latinLnBrk="0" hangingPunct="1">
        <a:defRPr sz="2000" kern="1200">
          <a:solidFill>
            <a:schemeClr val="tx1"/>
          </a:solidFill>
          <a:latin typeface="+mn-lt"/>
          <a:ea typeface="+mn-ea"/>
          <a:cs typeface="+mn-cs"/>
        </a:defRPr>
      </a:lvl7pPr>
      <a:lvl8pPr marL="3556605" algn="l" defTabSz="508086" rtl="0" eaLnBrk="1" latinLnBrk="0" hangingPunct="1">
        <a:defRPr sz="2000" kern="1200">
          <a:solidFill>
            <a:schemeClr val="tx1"/>
          </a:solidFill>
          <a:latin typeface="+mn-lt"/>
          <a:ea typeface="+mn-ea"/>
          <a:cs typeface="+mn-cs"/>
        </a:defRPr>
      </a:lvl8pPr>
      <a:lvl9pPr marL="4064691" algn="l" defTabSz="50808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4.png"/><Relationship Id="rId3" Type="http://schemas.openxmlformats.org/officeDocument/2006/relationships/image" Target="../media/image25.jpg"/><Relationship Id="rId7" Type="http://schemas.openxmlformats.org/officeDocument/2006/relationships/image" Target="../media/image29.jpeg"/><Relationship Id="rId12"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19.jp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g"/><Relationship Id="rId9" Type="http://schemas.openxmlformats.org/officeDocument/2006/relationships/image" Target="../media/image31.jpeg"/><Relationship Id="rId1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81275" y="2946698"/>
            <a:ext cx="2000625" cy="292150"/>
          </a:xfrm>
        </p:spPr>
        <p:txBody>
          <a:bodyPr/>
          <a:lstStyle/>
          <a:p>
            <a:r>
              <a:rPr lang="en-NZ" dirty="0" smtClean="0"/>
              <a:t>26 May 2016</a:t>
            </a:r>
            <a:endParaRPr lang="en-NZ" dirty="0"/>
          </a:p>
        </p:txBody>
      </p:sp>
      <p:sp>
        <p:nvSpPr>
          <p:cNvPr id="3" name="Title 2"/>
          <p:cNvSpPr>
            <a:spLocks noGrp="1"/>
          </p:cNvSpPr>
          <p:nvPr>
            <p:ph type="title"/>
          </p:nvPr>
        </p:nvSpPr>
        <p:spPr>
          <a:xfrm>
            <a:off x="1400438" y="1720358"/>
            <a:ext cx="7362300" cy="1226340"/>
          </a:xfrm>
        </p:spPr>
        <p:txBody>
          <a:bodyPr/>
          <a:lstStyle/>
          <a:p>
            <a:r>
              <a:rPr lang="en-NZ" dirty="0" smtClean="0"/>
              <a:t>Analyst result briefing</a:t>
            </a:r>
            <a:br>
              <a:rPr lang="en-NZ" dirty="0" smtClean="0"/>
            </a:br>
            <a:r>
              <a:rPr lang="en-NZ" dirty="0" smtClean="0"/>
              <a:t>Interim financial period ended </a:t>
            </a:r>
            <a:br>
              <a:rPr lang="en-NZ" dirty="0" smtClean="0"/>
            </a:br>
            <a:r>
              <a:rPr lang="en-NZ" dirty="0" smtClean="0"/>
              <a:t>31 march 2016</a:t>
            </a:r>
            <a:endParaRPr lang="en-NZ" dirty="0"/>
          </a:p>
        </p:txBody>
      </p:sp>
    </p:spTree>
    <p:extLst>
      <p:ext uri="{BB962C8B-B14F-4D97-AF65-F5344CB8AC3E}">
        <p14:creationId xmlns:p14="http://schemas.microsoft.com/office/powerpoint/2010/main" val="3132869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714450"/>
            <a:ext cx="8712000" cy="548113"/>
          </a:xfrm>
        </p:spPr>
        <p:txBody>
          <a:bodyPr/>
          <a:lstStyle/>
          <a:p>
            <a:r>
              <a:rPr lang="en-NZ" dirty="0" smtClean="0"/>
              <a:t>Increasing consumption</a:t>
            </a:r>
            <a:endParaRPr lang="en-NZ" dirty="0"/>
          </a:p>
        </p:txBody>
      </p:sp>
      <p:pic>
        <p:nvPicPr>
          <p:cNvPr id="6" name="Picture 5"/>
          <p:cNvPicPr>
            <a:picLocks noChangeAspect="1"/>
          </p:cNvPicPr>
          <p:nvPr/>
        </p:nvPicPr>
        <p:blipFill>
          <a:blip r:embed="rId2"/>
          <a:stretch>
            <a:fillRect/>
          </a:stretch>
        </p:blipFill>
        <p:spPr>
          <a:xfrm>
            <a:off x="609990" y="1460078"/>
            <a:ext cx="8833995" cy="5231036"/>
          </a:xfrm>
          <a:prstGeom prst="rect">
            <a:avLst/>
          </a:prstGeom>
        </p:spPr>
      </p:pic>
      <p:sp>
        <p:nvSpPr>
          <p:cNvPr id="8" name="Content Placeholder 2"/>
          <p:cNvSpPr txBox="1">
            <a:spLocks/>
          </p:cNvSpPr>
          <p:nvPr/>
        </p:nvSpPr>
        <p:spPr>
          <a:xfrm>
            <a:off x="401067" y="1218506"/>
            <a:ext cx="4746587" cy="2753456"/>
          </a:xfrm>
          <a:prstGeom prst="rect">
            <a:avLst/>
          </a:prstGeom>
        </p:spPr>
        <p:txBody>
          <a:bodyPr vert="horz" lIns="0" tIns="0" rIns="0" bIns="0" rtlCol="0">
            <a:noAutofit/>
          </a:bodyPr>
          <a:lstStyle>
            <a:lvl1pPr marL="240041" indent="-240041" algn="l" defTabSz="508086" rtl="0" eaLnBrk="1" latinLnBrk="0" hangingPunct="1">
              <a:lnSpc>
                <a:spcPts val="2500"/>
              </a:lnSpc>
              <a:spcBef>
                <a:spcPts val="0"/>
              </a:spcBef>
              <a:spcAft>
                <a:spcPts val="1125"/>
              </a:spcAft>
              <a:buFont typeface="Arial" panose="020B0604020202020204" pitchFamily="34" charset="0"/>
              <a:buChar char="&gt;"/>
              <a:defRPr sz="2100" kern="1200">
                <a:solidFill>
                  <a:schemeClr val="tx1"/>
                </a:solidFill>
                <a:latin typeface="+mn-lt"/>
                <a:ea typeface="+mn-ea"/>
                <a:cs typeface="+mn-cs"/>
              </a:defRPr>
            </a:lvl1pPr>
            <a:lvl2pPr marL="480082" indent="-240041" algn="l" defTabSz="508086" rtl="0" eaLnBrk="1" latinLnBrk="0" hangingPunct="1">
              <a:lnSpc>
                <a:spcPts val="2100"/>
              </a:lnSpc>
              <a:spcBef>
                <a:spcPts val="0"/>
              </a:spcBef>
              <a:spcAft>
                <a:spcPts val="1125"/>
              </a:spcAft>
              <a:buFont typeface="Arial" panose="020B0604020202020204" pitchFamily="34" charset="0"/>
              <a:buChar char="&gt;"/>
              <a:defRPr sz="1700" kern="1200">
                <a:solidFill>
                  <a:schemeClr val="tx1"/>
                </a:solidFill>
                <a:latin typeface="+mn-lt"/>
                <a:ea typeface="+mn-ea"/>
                <a:cs typeface="+mn-cs"/>
              </a:defRPr>
            </a:lvl2pPr>
            <a:lvl3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3pPr>
            <a:lvl4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4pPr>
            <a:lvl5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5pPr>
            <a:lvl6pPr marL="2794475" indent="-254043" algn="l" defTabSz="508086" rtl="0" eaLnBrk="1" latinLnBrk="0" hangingPunct="1">
              <a:spcBef>
                <a:spcPct val="20000"/>
              </a:spcBef>
              <a:buFont typeface="Arial"/>
              <a:buChar char="•"/>
              <a:defRPr sz="2223" kern="1200">
                <a:solidFill>
                  <a:schemeClr val="tx1"/>
                </a:solidFill>
                <a:latin typeface="+mn-lt"/>
                <a:ea typeface="+mn-ea"/>
                <a:cs typeface="+mn-cs"/>
              </a:defRPr>
            </a:lvl6pPr>
            <a:lvl7pPr marL="3302561" indent="-254043" algn="l" defTabSz="508086" rtl="0" eaLnBrk="1" latinLnBrk="0" hangingPunct="1">
              <a:spcBef>
                <a:spcPct val="20000"/>
              </a:spcBef>
              <a:buFont typeface="Arial"/>
              <a:buChar char="•"/>
              <a:defRPr sz="2223" kern="1200">
                <a:solidFill>
                  <a:schemeClr val="tx1"/>
                </a:solidFill>
                <a:latin typeface="+mn-lt"/>
                <a:ea typeface="+mn-ea"/>
                <a:cs typeface="+mn-cs"/>
              </a:defRPr>
            </a:lvl7pPr>
            <a:lvl8pPr marL="3810648" indent="-254043" algn="l" defTabSz="508086" rtl="0" eaLnBrk="1" latinLnBrk="0" hangingPunct="1">
              <a:spcBef>
                <a:spcPct val="20000"/>
              </a:spcBef>
              <a:buFont typeface="Arial"/>
              <a:buChar char="•"/>
              <a:defRPr sz="2223" kern="1200">
                <a:solidFill>
                  <a:schemeClr val="tx1"/>
                </a:solidFill>
                <a:latin typeface="+mn-lt"/>
                <a:ea typeface="+mn-ea"/>
                <a:cs typeface="+mn-cs"/>
              </a:defRPr>
            </a:lvl8pPr>
            <a:lvl9pPr marL="4318734" indent="-254043" algn="l" defTabSz="508086" rtl="0" eaLnBrk="1" latinLnBrk="0" hangingPunct="1">
              <a:spcBef>
                <a:spcPct val="20000"/>
              </a:spcBef>
              <a:buFont typeface="Arial"/>
              <a:buChar char="•"/>
              <a:defRPr sz="2223" kern="1200">
                <a:solidFill>
                  <a:schemeClr val="tx1"/>
                </a:solidFill>
                <a:latin typeface="+mn-lt"/>
                <a:ea typeface="+mn-ea"/>
                <a:cs typeface="+mn-cs"/>
              </a:defRPr>
            </a:lvl9pPr>
          </a:lstStyle>
          <a:p>
            <a:pPr marL="342900" indent="-342900">
              <a:lnSpc>
                <a:spcPct val="120000"/>
              </a:lnSpc>
              <a:buFont typeface="Arial" panose="020B0604020202020204" pitchFamily="34" charset="0"/>
              <a:buChar char="•"/>
            </a:pPr>
            <a:r>
              <a:rPr lang="en-NZ" sz="1800" dirty="0" smtClean="0"/>
              <a:t>Live and Fresh Seafood trend is good</a:t>
            </a:r>
          </a:p>
        </p:txBody>
      </p:sp>
      <p:sp>
        <p:nvSpPr>
          <p:cNvPr id="9" name="TextBox 8"/>
          <p:cNvSpPr txBox="1"/>
          <p:nvPr/>
        </p:nvSpPr>
        <p:spPr>
          <a:xfrm>
            <a:off x="254696" y="6907138"/>
            <a:ext cx="2282291" cy="276999"/>
          </a:xfrm>
          <a:prstGeom prst="rect">
            <a:avLst/>
          </a:prstGeom>
          <a:noFill/>
        </p:spPr>
        <p:txBody>
          <a:bodyPr wrap="none" rtlCol="0">
            <a:spAutoFit/>
          </a:bodyPr>
          <a:lstStyle/>
          <a:p>
            <a:r>
              <a:rPr lang="en-NZ" sz="1200" dirty="0" smtClean="0"/>
              <a:t>Source: United Nations and OECD</a:t>
            </a:r>
            <a:endParaRPr lang="en-NZ" sz="1200" dirty="0"/>
          </a:p>
        </p:txBody>
      </p:sp>
    </p:spTree>
    <p:extLst>
      <p:ext uri="{BB962C8B-B14F-4D97-AF65-F5344CB8AC3E}">
        <p14:creationId xmlns:p14="http://schemas.microsoft.com/office/powerpoint/2010/main" val="291075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en-NZ" altLang="en-US" dirty="0" smtClean="0"/>
              <a:t>How will we win in a competitive environment?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743" y="3371534"/>
            <a:ext cx="983810" cy="8785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439" y="3359617"/>
            <a:ext cx="1144365" cy="8857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691" y="3371533"/>
            <a:ext cx="1229216" cy="87383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657" y="3377996"/>
            <a:ext cx="1052046" cy="86737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0325" y="3313431"/>
            <a:ext cx="1105455" cy="931936"/>
          </a:xfrm>
          <a:prstGeom prst="rect">
            <a:avLst/>
          </a:prstGeom>
        </p:spPr>
      </p:pic>
      <p:sp>
        <p:nvSpPr>
          <p:cNvPr id="13" name="Right Brace 12"/>
          <p:cNvSpPr/>
          <p:nvPr/>
        </p:nvSpPr>
        <p:spPr>
          <a:xfrm rot="16200000">
            <a:off x="585585" y="2596597"/>
            <a:ext cx="360126" cy="98381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14" name="Right Brace 13"/>
          <p:cNvSpPr/>
          <p:nvPr/>
        </p:nvSpPr>
        <p:spPr>
          <a:xfrm rot="16200000">
            <a:off x="3347707" y="2484423"/>
            <a:ext cx="360126" cy="120815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15" name="Right Brace 14"/>
          <p:cNvSpPr/>
          <p:nvPr/>
        </p:nvSpPr>
        <p:spPr>
          <a:xfrm rot="16200000">
            <a:off x="1921307" y="2494879"/>
            <a:ext cx="360126" cy="11658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16" name="Right Brace 15"/>
          <p:cNvSpPr/>
          <p:nvPr/>
        </p:nvSpPr>
        <p:spPr>
          <a:xfrm rot="16200000">
            <a:off x="5593951" y="1778144"/>
            <a:ext cx="360127" cy="26207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17" name="Right Brace 16"/>
          <p:cNvSpPr/>
          <p:nvPr/>
        </p:nvSpPr>
        <p:spPr>
          <a:xfrm rot="16200000">
            <a:off x="7726386" y="2470618"/>
            <a:ext cx="360126" cy="120815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18" name="Right Brace 17"/>
          <p:cNvSpPr/>
          <p:nvPr/>
        </p:nvSpPr>
        <p:spPr>
          <a:xfrm rot="16200000">
            <a:off x="9182989" y="2521969"/>
            <a:ext cx="360126" cy="11054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19" name="Right Brace 18"/>
          <p:cNvSpPr/>
          <p:nvPr/>
        </p:nvSpPr>
        <p:spPr>
          <a:xfrm rot="16200000">
            <a:off x="1311587" y="1473546"/>
            <a:ext cx="360127" cy="238529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20" name="Right Brace 19"/>
          <p:cNvSpPr/>
          <p:nvPr/>
        </p:nvSpPr>
        <p:spPr>
          <a:xfrm rot="16200000">
            <a:off x="7642261" y="617242"/>
            <a:ext cx="378496" cy="405894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21" name="Right Brace 20"/>
          <p:cNvSpPr/>
          <p:nvPr/>
        </p:nvSpPr>
        <p:spPr>
          <a:xfrm rot="16200000">
            <a:off x="6964240" y="-370003"/>
            <a:ext cx="378494" cy="54149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22" name="Right Brace 21"/>
          <p:cNvSpPr/>
          <p:nvPr/>
        </p:nvSpPr>
        <p:spPr>
          <a:xfrm rot="16200000">
            <a:off x="2830851" y="1142397"/>
            <a:ext cx="360127" cy="238529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23" name="Right Brace 22"/>
          <p:cNvSpPr/>
          <p:nvPr/>
        </p:nvSpPr>
        <p:spPr>
          <a:xfrm rot="5400000">
            <a:off x="3489809" y="1885722"/>
            <a:ext cx="378494" cy="68106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24" name="TextBox 23"/>
          <p:cNvSpPr txBox="1"/>
          <p:nvPr/>
        </p:nvSpPr>
        <p:spPr>
          <a:xfrm>
            <a:off x="273742" y="4622498"/>
            <a:ext cx="917422" cy="434606"/>
          </a:xfrm>
          <a:prstGeom prst="rect">
            <a:avLst/>
          </a:prstGeom>
          <a:noFill/>
        </p:spPr>
        <p:txBody>
          <a:bodyPr wrap="square" rtlCol="0">
            <a:spAutoFit/>
          </a:bodyPr>
          <a:lstStyle/>
          <a:p>
            <a:pPr algn="ctr"/>
            <a:r>
              <a:rPr lang="en-NZ" sz="2224" dirty="0">
                <a:solidFill>
                  <a:schemeClr val="tx1">
                    <a:tint val="75000"/>
                  </a:schemeClr>
                </a:solidFill>
              </a:rPr>
              <a:t>Value</a:t>
            </a:r>
          </a:p>
        </p:txBody>
      </p:sp>
      <p:sp>
        <p:nvSpPr>
          <p:cNvPr id="25" name="TextBox 24"/>
          <p:cNvSpPr txBox="1"/>
          <p:nvPr/>
        </p:nvSpPr>
        <p:spPr>
          <a:xfrm>
            <a:off x="2782828" y="4622498"/>
            <a:ext cx="3692637" cy="434606"/>
          </a:xfrm>
          <a:prstGeom prst="rect">
            <a:avLst/>
          </a:prstGeom>
          <a:noFill/>
        </p:spPr>
        <p:txBody>
          <a:bodyPr wrap="square" rtlCol="0">
            <a:spAutoFit/>
          </a:bodyPr>
          <a:lstStyle/>
          <a:p>
            <a:pPr algn="ctr"/>
            <a:r>
              <a:rPr lang="en-NZ" sz="2224" dirty="0">
                <a:solidFill>
                  <a:schemeClr val="tx1">
                    <a:tint val="75000"/>
                  </a:schemeClr>
                </a:solidFill>
              </a:rPr>
              <a:t>Value through Efficiency</a:t>
            </a:r>
          </a:p>
        </p:txBody>
      </p:sp>
      <p:sp>
        <p:nvSpPr>
          <p:cNvPr id="26" name="TextBox 25"/>
          <p:cNvSpPr txBox="1"/>
          <p:nvPr/>
        </p:nvSpPr>
        <p:spPr>
          <a:xfrm>
            <a:off x="7627128" y="4622498"/>
            <a:ext cx="2110829" cy="434606"/>
          </a:xfrm>
          <a:prstGeom prst="rect">
            <a:avLst/>
          </a:prstGeom>
          <a:noFill/>
        </p:spPr>
        <p:txBody>
          <a:bodyPr wrap="square" rtlCol="0">
            <a:spAutoFit/>
          </a:bodyPr>
          <a:lstStyle>
            <a:defPPr>
              <a:defRPr lang="en-US"/>
            </a:defPPr>
            <a:lvl1pPr algn="ctr">
              <a:defRPr>
                <a:solidFill>
                  <a:schemeClr val="tx1">
                    <a:tint val="75000"/>
                  </a:schemeClr>
                </a:solidFill>
              </a:defRPr>
            </a:lvl1pPr>
          </a:lstStyle>
          <a:p>
            <a:r>
              <a:rPr lang="en-NZ" sz="2224" dirty="0"/>
              <a:t>Value via Brands</a:t>
            </a: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0914" y="5750215"/>
            <a:ext cx="1287817" cy="1287817"/>
          </a:xfrm>
          <a:prstGeom prst="rect">
            <a:avLst/>
          </a:prstGeom>
        </p:spPr>
      </p:pic>
      <p:sp>
        <p:nvSpPr>
          <p:cNvPr id="28" name="Subtitle 1"/>
          <p:cNvSpPr txBox="1">
            <a:spLocks/>
          </p:cNvSpPr>
          <p:nvPr/>
        </p:nvSpPr>
        <p:spPr>
          <a:xfrm>
            <a:off x="2662335" y="1613839"/>
            <a:ext cx="4755023" cy="416795"/>
          </a:xfrm>
          <a:prstGeom prst="rect">
            <a:avLst/>
          </a:prstGeom>
        </p:spPr>
        <p:txBody>
          <a:bodyPr vert="horz" lIns="101621" tIns="50811" rIns="101621" bIns="5081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NZ" sz="2000" dirty="0">
                <a:solidFill>
                  <a:schemeClr val="tx1">
                    <a:tint val="75000"/>
                  </a:schemeClr>
                </a:solidFill>
              </a:rPr>
              <a:t>Others in the Global Seafood Value Chain</a:t>
            </a:r>
          </a:p>
        </p:txBody>
      </p:sp>
      <p:sp>
        <p:nvSpPr>
          <p:cNvPr id="29" name="Right Brace 28"/>
          <p:cNvSpPr/>
          <p:nvPr/>
        </p:nvSpPr>
        <p:spPr>
          <a:xfrm rot="5400000">
            <a:off x="8383951" y="3902407"/>
            <a:ext cx="317695" cy="27459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30" name="TextBox 29"/>
          <p:cNvSpPr txBox="1"/>
          <p:nvPr/>
        </p:nvSpPr>
        <p:spPr>
          <a:xfrm>
            <a:off x="7455113" y="5411907"/>
            <a:ext cx="2110829" cy="434606"/>
          </a:xfrm>
          <a:prstGeom prst="rect">
            <a:avLst/>
          </a:prstGeom>
          <a:noFill/>
        </p:spPr>
        <p:txBody>
          <a:bodyPr wrap="square" rtlCol="0">
            <a:spAutoFit/>
          </a:bodyPr>
          <a:lstStyle>
            <a:defPPr>
              <a:defRPr lang="en-US"/>
            </a:defPPr>
            <a:lvl1pPr algn="ctr">
              <a:defRPr>
                <a:solidFill>
                  <a:schemeClr val="tx1">
                    <a:tint val="75000"/>
                  </a:schemeClr>
                </a:solidFill>
              </a:defRPr>
            </a:lvl1pPr>
          </a:lstStyle>
          <a:p>
            <a:r>
              <a:rPr lang="en-NZ" sz="2224" dirty="0" smtClean="0"/>
              <a:t>Opportunity</a:t>
            </a:r>
            <a:endParaRPr lang="en-NZ" sz="2224"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8983" y="3361499"/>
            <a:ext cx="1332844" cy="866824"/>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2165" y="3313431"/>
            <a:ext cx="1366778" cy="882560"/>
          </a:xfrm>
          <a:prstGeom prst="rect">
            <a:avLst/>
          </a:prstGeom>
        </p:spPr>
      </p:pic>
    </p:spTree>
    <p:extLst>
      <p:ext uri="{BB962C8B-B14F-4D97-AF65-F5344CB8AC3E}">
        <p14:creationId xmlns:p14="http://schemas.microsoft.com/office/powerpoint/2010/main" val="420071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en-NZ" altLang="en-US" dirty="0" smtClean="0"/>
              <a:t>How do we build value?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408" y="3329231"/>
            <a:ext cx="1680635" cy="1231610"/>
          </a:xfrm>
          <a:prstGeom prst="rect">
            <a:avLst/>
          </a:prstGeom>
        </p:spPr>
      </p:pic>
      <p:sp>
        <p:nvSpPr>
          <p:cNvPr id="7" name="Oval 6"/>
          <p:cNvSpPr/>
          <p:nvPr/>
        </p:nvSpPr>
        <p:spPr>
          <a:xfrm>
            <a:off x="121791" y="3143254"/>
            <a:ext cx="1716073" cy="1667849"/>
          </a:xfrm>
          <a:prstGeom prst="ellipse">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24" dirty="0"/>
          </a:p>
        </p:txBody>
      </p:sp>
      <p:sp>
        <p:nvSpPr>
          <p:cNvPr id="8" name="Oval 7"/>
          <p:cNvSpPr/>
          <p:nvPr/>
        </p:nvSpPr>
        <p:spPr>
          <a:xfrm>
            <a:off x="121791" y="2790440"/>
            <a:ext cx="3310884" cy="2302291"/>
          </a:xfrm>
          <a:prstGeom prst="ellipse">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24" dirty="0"/>
          </a:p>
        </p:txBody>
      </p:sp>
      <p:sp>
        <p:nvSpPr>
          <p:cNvPr id="9" name="Oval 8"/>
          <p:cNvSpPr/>
          <p:nvPr/>
        </p:nvSpPr>
        <p:spPr>
          <a:xfrm>
            <a:off x="121791" y="2564967"/>
            <a:ext cx="6852806" cy="2856548"/>
          </a:xfrm>
          <a:prstGeom prst="ellipse">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24" dirty="0"/>
          </a:p>
        </p:txBody>
      </p:sp>
      <p:sp>
        <p:nvSpPr>
          <p:cNvPr id="10" name="Oval 9"/>
          <p:cNvSpPr/>
          <p:nvPr/>
        </p:nvSpPr>
        <p:spPr>
          <a:xfrm>
            <a:off x="128840" y="2245183"/>
            <a:ext cx="8468090" cy="3447957"/>
          </a:xfrm>
          <a:prstGeom prst="ellipse">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24" dirty="0"/>
          </a:p>
        </p:txBody>
      </p:sp>
      <p:sp>
        <p:nvSpPr>
          <p:cNvPr id="11" name="Oval 10"/>
          <p:cNvSpPr/>
          <p:nvPr/>
        </p:nvSpPr>
        <p:spPr>
          <a:xfrm>
            <a:off x="163675" y="2245183"/>
            <a:ext cx="9844604" cy="3447957"/>
          </a:xfrm>
          <a:prstGeom prst="ellipse">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24" dirty="0"/>
          </a:p>
        </p:txBody>
      </p:sp>
      <p:sp>
        <p:nvSpPr>
          <p:cNvPr id="12" name="Oval 11"/>
          <p:cNvSpPr/>
          <p:nvPr/>
        </p:nvSpPr>
        <p:spPr>
          <a:xfrm>
            <a:off x="121791" y="2564967"/>
            <a:ext cx="4994111" cy="2711209"/>
          </a:xfrm>
          <a:prstGeom prst="ellipse">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24"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03" y="3526076"/>
            <a:ext cx="830649" cy="90975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118" y="3580423"/>
            <a:ext cx="1322402" cy="88160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2878" y="3389899"/>
            <a:ext cx="1190696" cy="117896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7049" y="3415058"/>
            <a:ext cx="988976" cy="11538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5185" y="3406784"/>
            <a:ext cx="1039252" cy="1055241"/>
          </a:xfrm>
          <a:prstGeom prst="rect">
            <a:avLst/>
          </a:prstGeom>
        </p:spPr>
      </p:pic>
      <p:sp>
        <p:nvSpPr>
          <p:cNvPr id="18" name="Left Brace 17"/>
          <p:cNvSpPr/>
          <p:nvPr/>
        </p:nvSpPr>
        <p:spPr>
          <a:xfrm rot="16200000">
            <a:off x="767761" y="5762783"/>
            <a:ext cx="621392" cy="151882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19" name="Left Brace 18"/>
          <p:cNvSpPr/>
          <p:nvPr/>
        </p:nvSpPr>
        <p:spPr>
          <a:xfrm rot="16200000">
            <a:off x="5646504" y="2471112"/>
            <a:ext cx="621392" cy="810216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sz="2224"/>
          </a:p>
        </p:txBody>
      </p:sp>
      <p:sp>
        <p:nvSpPr>
          <p:cNvPr id="20" name="TextBox 19"/>
          <p:cNvSpPr txBox="1"/>
          <p:nvPr/>
        </p:nvSpPr>
        <p:spPr>
          <a:xfrm>
            <a:off x="378459" y="6906586"/>
            <a:ext cx="1505412" cy="434414"/>
          </a:xfrm>
          <a:prstGeom prst="rect">
            <a:avLst/>
          </a:prstGeom>
          <a:noFill/>
        </p:spPr>
        <p:txBody>
          <a:bodyPr wrap="none" rtlCol="0">
            <a:spAutoFit/>
          </a:bodyPr>
          <a:lstStyle/>
          <a:p>
            <a:r>
              <a:rPr lang="en-NZ" sz="2223" dirty="0">
                <a:solidFill>
                  <a:schemeClr val="tx1">
                    <a:tint val="75000"/>
                  </a:schemeClr>
                </a:solidFill>
              </a:rPr>
              <a:t>Foundation</a:t>
            </a:r>
          </a:p>
        </p:txBody>
      </p:sp>
      <p:sp>
        <p:nvSpPr>
          <p:cNvPr id="21" name="TextBox 20"/>
          <p:cNvSpPr txBox="1"/>
          <p:nvPr/>
        </p:nvSpPr>
        <p:spPr>
          <a:xfrm>
            <a:off x="5082043" y="6906586"/>
            <a:ext cx="1871218" cy="434414"/>
          </a:xfrm>
          <a:prstGeom prst="rect">
            <a:avLst/>
          </a:prstGeom>
          <a:noFill/>
        </p:spPr>
        <p:txBody>
          <a:bodyPr wrap="none" rtlCol="0">
            <a:spAutoFit/>
          </a:bodyPr>
          <a:lstStyle/>
          <a:p>
            <a:r>
              <a:rPr lang="en-NZ" sz="2223" dirty="0">
                <a:solidFill>
                  <a:schemeClr val="tx1">
                    <a:tint val="75000"/>
                  </a:schemeClr>
                </a:solidFill>
              </a:rPr>
              <a:t>Value Creation</a:t>
            </a:r>
          </a:p>
        </p:txBody>
      </p:sp>
      <p:sp>
        <p:nvSpPr>
          <p:cNvPr id="22" name="TextBox 21"/>
          <p:cNvSpPr txBox="1"/>
          <p:nvPr/>
        </p:nvSpPr>
        <p:spPr>
          <a:xfrm>
            <a:off x="651612" y="6052939"/>
            <a:ext cx="833883" cy="434414"/>
          </a:xfrm>
          <a:prstGeom prst="rect">
            <a:avLst/>
          </a:prstGeom>
          <a:noFill/>
        </p:spPr>
        <p:txBody>
          <a:bodyPr wrap="none" rtlCol="0">
            <a:spAutoFit/>
          </a:bodyPr>
          <a:lstStyle/>
          <a:p>
            <a:r>
              <a:rPr lang="en-NZ" sz="2223" dirty="0">
                <a:solidFill>
                  <a:schemeClr val="tx1">
                    <a:tint val="75000"/>
                  </a:schemeClr>
                </a:solidFill>
              </a:rPr>
              <a:t>$5.80</a:t>
            </a:r>
          </a:p>
        </p:txBody>
      </p:sp>
      <p:sp>
        <p:nvSpPr>
          <p:cNvPr id="23" name="TextBox 22"/>
          <p:cNvSpPr txBox="1"/>
          <p:nvPr/>
        </p:nvSpPr>
        <p:spPr>
          <a:xfrm>
            <a:off x="9018931" y="6052939"/>
            <a:ext cx="761747" cy="434414"/>
          </a:xfrm>
          <a:prstGeom prst="rect">
            <a:avLst/>
          </a:prstGeom>
          <a:noFill/>
        </p:spPr>
        <p:txBody>
          <a:bodyPr wrap="none" rtlCol="0">
            <a:spAutoFit/>
          </a:bodyPr>
          <a:lstStyle/>
          <a:p>
            <a:r>
              <a:rPr lang="en-NZ" sz="2223" dirty="0">
                <a:solidFill>
                  <a:schemeClr val="tx1">
                    <a:tint val="75000"/>
                  </a:schemeClr>
                </a:solidFill>
              </a:rPr>
              <a:t>$180</a:t>
            </a:r>
          </a:p>
        </p:txBody>
      </p:sp>
    </p:spTree>
    <p:extLst>
      <p:ext uri="{BB962C8B-B14F-4D97-AF65-F5344CB8AC3E}">
        <p14:creationId xmlns:p14="http://schemas.microsoft.com/office/powerpoint/2010/main" val="78701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8788" y="2024562"/>
            <a:ext cx="2050902" cy="1333818"/>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11" y="3329548"/>
            <a:ext cx="2424584" cy="1357767"/>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12" y="2039342"/>
            <a:ext cx="1661637" cy="1328198"/>
          </a:xfrm>
          <a:prstGeom prst="rect">
            <a:avLst/>
          </a:prstGeom>
        </p:spPr>
      </p:pic>
      <p:pic>
        <p:nvPicPr>
          <p:cNvPr id="31" name="Picture 2" descr="Salmon fl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38" y="4428108"/>
            <a:ext cx="1803450" cy="637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8642" y="4320957"/>
            <a:ext cx="2301537" cy="1802578"/>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7913" y="3334589"/>
            <a:ext cx="2191829" cy="1240175"/>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8037" y="3217709"/>
            <a:ext cx="1871807" cy="1254790"/>
          </a:xfrm>
          <a:prstGeom prst="rect">
            <a:avLst/>
          </a:prstGeom>
        </p:spPr>
      </p:pic>
      <p:sp>
        <p:nvSpPr>
          <p:cNvPr id="34818" name="Title 1"/>
          <p:cNvSpPr>
            <a:spLocks noGrp="1"/>
          </p:cNvSpPr>
          <p:nvPr>
            <p:ph type="title"/>
          </p:nvPr>
        </p:nvSpPr>
        <p:spPr/>
        <p:txBody>
          <a:bodyPr>
            <a:normAutofit fontScale="90000"/>
          </a:bodyPr>
          <a:lstStyle/>
          <a:p>
            <a:r>
              <a:rPr lang="en-NZ" altLang="en-US" dirty="0" smtClean="0"/>
              <a:t>Transition from global commodity to provenance value</a:t>
            </a:r>
          </a:p>
        </p:txBody>
      </p:sp>
      <p:sp>
        <p:nvSpPr>
          <p:cNvPr id="7" name="Right Arrow 6"/>
          <p:cNvSpPr/>
          <p:nvPr/>
        </p:nvSpPr>
        <p:spPr>
          <a:xfrm>
            <a:off x="4308110" y="3810784"/>
            <a:ext cx="829366" cy="763979"/>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224"/>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2986" y="2236257"/>
            <a:ext cx="1639937" cy="1093291"/>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85843" y="4257029"/>
            <a:ext cx="2121745" cy="1309515"/>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12449" y="2185985"/>
            <a:ext cx="1156333" cy="1266460"/>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08487" y="3452445"/>
            <a:ext cx="1625600" cy="1219200"/>
          </a:xfrm>
          <a:prstGeom prst="rect">
            <a:avLst/>
          </a:prstGeom>
        </p:spPr>
      </p:pic>
      <p:pic>
        <p:nvPicPr>
          <p:cNvPr id="32" name="Picture 101" descr="snapp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9182" y="5076456"/>
            <a:ext cx="2521816" cy="107337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77099" y="4293989"/>
            <a:ext cx="1653015" cy="1239761"/>
          </a:xfrm>
          <a:prstGeom prst="rect">
            <a:avLst/>
          </a:prstGeom>
        </p:spPr>
      </p:pic>
    </p:spTree>
    <p:extLst>
      <p:ext uri="{BB962C8B-B14F-4D97-AF65-F5344CB8AC3E}">
        <p14:creationId xmlns:p14="http://schemas.microsoft.com/office/powerpoint/2010/main" val="44701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NZ" altLang="en-US" dirty="0" smtClean="0"/>
              <a:t>Our decisions will start and finish with our customers and consumers.</a:t>
            </a:r>
          </a:p>
        </p:txBody>
      </p:sp>
      <p:pic>
        <p:nvPicPr>
          <p:cNvPr id="6" name="Picture 5"/>
          <p:cNvPicPr>
            <a:picLocks noChangeAspect="1"/>
          </p:cNvPicPr>
          <p:nvPr/>
        </p:nvPicPr>
        <p:blipFill>
          <a:blip r:embed="rId2"/>
          <a:stretch>
            <a:fillRect/>
          </a:stretch>
        </p:blipFill>
        <p:spPr>
          <a:xfrm>
            <a:off x="6075165" y="4965318"/>
            <a:ext cx="3108600" cy="1030872"/>
          </a:xfrm>
          <a:prstGeom prst="rect">
            <a:avLst/>
          </a:prstGeom>
        </p:spPr>
      </p:pic>
      <p:sp>
        <p:nvSpPr>
          <p:cNvPr id="7" name="Right Arrow 6"/>
          <p:cNvSpPr/>
          <p:nvPr/>
        </p:nvSpPr>
        <p:spPr>
          <a:xfrm>
            <a:off x="3333916" y="2354324"/>
            <a:ext cx="441103" cy="251260"/>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224"/>
          </a:p>
        </p:txBody>
      </p:sp>
      <p:sp>
        <p:nvSpPr>
          <p:cNvPr id="8" name="Right Arrow 7"/>
          <p:cNvSpPr/>
          <p:nvPr/>
        </p:nvSpPr>
        <p:spPr>
          <a:xfrm>
            <a:off x="6319806" y="2351532"/>
            <a:ext cx="441103" cy="251260"/>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224"/>
          </a:p>
        </p:txBody>
      </p:sp>
      <p:pic>
        <p:nvPicPr>
          <p:cNvPr id="9" name="Picture 8"/>
          <p:cNvPicPr>
            <a:picLocks noChangeAspect="1"/>
          </p:cNvPicPr>
          <p:nvPr/>
        </p:nvPicPr>
        <p:blipFill>
          <a:blip r:embed="rId3"/>
          <a:stretch>
            <a:fillRect/>
          </a:stretch>
        </p:blipFill>
        <p:spPr>
          <a:xfrm>
            <a:off x="2136121" y="1794570"/>
            <a:ext cx="908469" cy="1365185"/>
          </a:xfrm>
          <a:prstGeom prst="rect">
            <a:avLst/>
          </a:prstGeom>
        </p:spPr>
      </p:pic>
      <p:pic>
        <p:nvPicPr>
          <p:cNvPr id="10" name="Picture 9"/>
          <p:cNvPicPr>
            <a:picLocks noChangeAspect="1"/>
          </p:cNvPicPr>
          <p:nvPr/>
        </p:nvPicPr>
        <p:blipFill>
          <a:blip r:embed="rId4"/>
          <a:stretch>
            <a:fillRect/>
          </a:stretch>
        </p:blipFill>
        <p:spPr>
          <a:xfrm>
            <a:off x="930526" y="2024186"/>
            <a:ext cx="1141503" cy="856127"/>
          </a:xfrm>
          <a:prstGeom prst="rect">
            <a:avLst/>
          </a:prstGeom>
        </p:spPr>
      </p:pic>
      <p:pic>
        <p:nvPicPr>
          <p:cNvPr id="11" name="Picture 10"/>
          <p:cNvPicPr>
            <a:picLocks noChangeAspect="1"/>
          </p:cNvPicPr>
          <p:nvPr/>
        </p:nvPicPr>
        <p:blipFill>
          <a:blip r:embed="rId5"/>
          <a:stretch>
            <a:fillRect/>
          </a:stretch>
        </p:blipFill>
        <p:spPr>
          <a:xfrm>
            <a:off x="4030848" y="2003846"/>
            <a:ext cx="1994363" cy="948241"/>
          </a:xfrm>
          <a:prstGeom prst="rect">
            <a:avLst/>
          </a:prstGeom>
        </p:spPr>
      </p:pic>
      <p:pic>
        <p:nvPicPr>
          <p:cNvPr id="12" name="Picture 11"/>
          <p:cNvPicPr>
            <a:picLocks noChangeAspect="1"/>
          </p:cNvPicPr>
          <p:nvPr/>
        </p:nvPicPr>
        <p:blipFill>
          <a:blip r:embed="rId6"/>
          <a:stretch>
            <a:fillRect/>
          </a:stretch>
        </p:blipFill>
        <p:spPr>
          <a:xfrm>
            <a:off x="7147328" y="1918612"/>
            <a:ext cx="2043662" cy="1415426"/>
          </a:xfrm>
          <a:prstGeom prst="rect">
            <a:avLst/>
          </a:prstGeom>
        </p:spPr>
      </p:pic>
      <p:sp>
        <p:nvSpPr>
          <p:cNvPr id="13" name="Curved Left Arrow 12"/>
          <p:cNvSpPr/>
          <p:nvPr/>
        </p:nvSpPr>
        <p:spPr>
          <a:xfrm>
            <a:off x="9361395" y="2452250"/>
            <a:ext cx="697948" cy="313497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224">
              <a:solidFill>
                <a:schemeClr val="tx1"/>
              </a:solidFill>
            </a:endParaRPr>
          </a:p>
        </p:txBody>
      </p:sp>
      <p:pic>
        <p:nvPicPr>
          <p:cNvPr id="15" name="Picture 14"/>
          <p:cNvPicPr>
            <a:picLocks noChangeAspect="1"/>
          </p:cNvPicPr>
          <p:nvPr/>
        </p:nvPicPr>
        <p:blipFill>
          <a:blip r:embed="rId7"/>
          <a:stretch>
            <a:fillRect/>
          </a:stretch>
        </p:blipFill>
        <p:spPr>
          <a:xfrm>
            <a:off x="4265364" y="5480754"/>
            <a:ext cx="1627483" cy="1083017"/>
          </a:xfrm>
          <a:prstGeom prst="rect">
            <a:avLst/>
          </a:prstGeom>
        </p:spPr>
      </p:pic>
      <p:pic>
        <p:nvPicPr>
          <p:cNvPr id="16" name="Picture 15"/>
          <p:cNvPicPr>
            <a:picLocks noChangeAspect="1"/>
          </p:cNvPicPr>
          <p:nvPr/>
        </p:nvPicPr>
        <p:blipFill>
          <a:blip r:embed="rId8"/>
          <a:stretch>
            <a:fillRect/>
          </a:stretch>
        </p:blipFill>
        <p:spPr>
          <a:xfrm>
            <a:off x="930525" y="5053781"/>
            <a:ext cx="2357107" cy="1178135"/>
          </a:xfrm>
          <a:prstGeom prst="rect">
            <a:avLst/>
          </a:prstGeom>
        </p:spPr>
      </p:pic>
      <p:sp>
        <p:nvSpPr>
          <p:cNvPr id="17" name="Right Arrow 16"/>
          <p:cNvSpPr/>
          <p:nvPr/>
        </p:nvSpPr>
        <p:spPr>
          <a:xfrm rot="10800000">
            <a:off x="3373003" y="5664132"/>
            <a:ext cx="441103" cy="251260"/>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224"/>
          </a:p>
        </p:txBody>
      </p:sp>
      <p:sp>
        <p:nvSpPr>
          <p:cNvPr id="18" name="Curved Left Arrow 17"/>
          <p:cNvSpPr/>
          <p:nvPr/>
        </p:nvSpPr>
        <p:spPr>
          <a:xfrm rot="10800000">
            <a:off x="124208" y="2354324"/>
            <a:ext cx="697948" cy="313497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224">
              <a:solidFill>
                <a:schemeClr val="tx1"/>
              </a:solidFill>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9926" y="4186503"/>
            <a:ext cx="1844080" cy="1236203"/>
          </a:xfrm>
          <a:prstGeom prst="rect">
            <a:avLst/>
          </a:prstGeom>
        </p:spPr>
      </p:pic>
    </p:spTree>
    <p:extLst>
      <p:ext uri="{BB962C8B-B14F-4D97-AF65-F5344CB8AC3E}">
        <p14:creationId xmlns:p14="http://schemas.microsoft.com/office/powerpoint/2010/main" val="227274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NZ" dirty="0" smtClean="0"/>
              <a:t>Focus on fresh fish from new Zealand</a:t>
            </a:r>
            <a:endParaRPr lang="en-NZ" dirty="0"/>
          </a:p>
        </p:txBody>
      </p:sp>
      <p:sp>
        <p:nvSpPr>
          <p:cNvPr id="5" name="Content Placeholder 4"/>
          <p:cNvSpPr>
            <a:spLocks noGrp="1"/>
          </p:cNvSpPr>
          <p:nvPr>
            <p:ph sz="half" idx="1"/>
          </p:nvPr>
        </p:nvSpPr>
        <p:spPr>
          <a:xfrm>
            <a:off x="720000" y="1800000"/>
            <a:ext cx="4104000" cy="5179146"/>
          </a:xfrm>
        </p:spPr>
        <p:txBody>
          <a:bodyPr>
            <a:normAutofit fontScale="77500" lnSpcReduction="20000"/>
          </a:bodyPr>
          <a:lstStyle/>
          <a:p>
            <a:r>
              <a:rPr lang="en-NZ" dirty="0" smtClean="0"/>
              <a:t>Increasing demand from</a:t>
            </a:r>
          </a:p>
          <a:p>
            <a:pPr lvl="1"/>
            <a:r>
              <a:rPr lang="en-NZ" dirty="0" smtClean="0"/>
              <a:t>New Zealand</a:t>
            </a:r>
          </a:p>
          <a:p>
            <a:pPr lvl="1"/>
            <a:r>
              <a:rPr lang="en-NZ" dirty="0" smtClean="0"/>
              <a:t>Australia</a:t>
            </a:r>
          </a:p>
          <a:p>
            <a:pPr lvl="1"/>
            <a:r>
              <a:rPr lang="en-NZ" dirty="0" smtClean="0"/>
              <a:t>Asia</a:t>
            </a:r>
          </a:p>
          <a:p>
            <a:pPr lvl="1"/>
            <a:r>
              <a:rPr lang="en-NZ" dirty="0" smtClean="0"/>
              <a:t>Rest of the World</a:t>
            </a:r>
          </a:p>
          <a:p>
            <a:r>
              <a:rPr lang="en-NZ" dirty="0" smtClean="0"/>
              <a:t>NZ offers great variety</a:t>
            </a:r>
          </a:p>
          <a:p>
            <a:r>
              <a:rPr lang="en-NZ" dirty="0" smtClean="0"/>
              <a:t>Precision Seafood Harvesting as a game changer</a:t>
            </a:r>
          </a:p>
          <a:p>
            <a:r>
              <a:rPr lang="en-NZ" dirty="0" smtClean="0"/>
              <a:t>Simplified processes, streamlined logistics</a:t>
            </a:r>
          </a:p>
          <a:p>
            <a:r>
              <a:rPr lang="en-NZ" dirty="0" smtClean="0"/>
              <a:t>Establishing the link to consumers</a:t>
            </a:r>
          </a:p>
          <a:p>
            <a:r>
              <a:rPr lang="en-NZ" dirty="0" smtClean="0"/>
              <a:t>Provenance</a:t>
            </a:r>
          </a:p>
          <a:p>
            <a:r>
              <a:rPr lang="en-NZ" dirty="0" smtClean="0"/>
              <a:t>Gateway to Asia</a:t>
            </a:r>
            <a:endParaRPr lang="en-NZ" dirty="0"/>
          </a:p>
        </p:txBody>
      </p:sp>
      <p:sp>
        <p:nvSpPr>
          <p:cNvPr id="6" name="TextBox 5"/>
          <p:cNvSpPr txBox="1"/>
          <p:nvPr/>
        </p:nvSpPr>
        <p:spPr>
          <a:xfrm>
            <a:off x="9504008" y="6979146"/>
            <a:ext cx="474123" cy="36933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fld id="{E55563DE-7906-4814-BBD9-73142B1E3B39}" type="slidenum">
              <a:rPr lang="en-NZ" sz="1800" smtClean="0">
                <a:latin typeface="Calibri" panose="020F0502020204030204" pitchFamily="34" charset="0"/>
              </a:rPr>
              <a:t>15</a:t>
            </a:fld>
            <a:endParaRPr lang="en-NZ" sz="1800" dirty="0">
              <a:latin typeface="Calibri" panose="020F0502020204030204" pitchFamily="34" charset="0"/>
            </a:endParaRPr>
          </a:p>
        </p:txBody>
      </p:sp>
    </p:spTree>
    <p:extLst>
      <p:ext uri="{BB962C8B-B14F-4D97-AF65-F5344CB8AC3E}">
        <p14:creationId xmlns:p14="http://schemas.microsoft.com/office/powerpoint/2010/main" val="1581333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587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highlights</a:t>
            </a:r>
            <a:endParaRPr lang="en-NZ" dirty="0"/>
          </a:p>
        </p:txBody>
      </p:sp>
      <p:sp>
        <p:nvSpPr>
          <p:cNvPr id="3" name="Content Placeholder 2"/>
          <p:cNvSpPr>
            <a:spLocks noGrp="1"/>
          </p:cNvSpPr>
          <p:nvPr>
            <p:ph idx="1"/>
          </p:nvPr>
        </p:nvSpPr>
        <p:spPr/>
        <p:txBody>
          <a:bodyPr>
            <a:normAutofit/>
          </a:bodyPr>
          <a:lstStyle/>
          <a:p>
            <a:pPr marL="536575" indent="-357188">
              <a:spcBef>
                <a:spcPts val="600"/>
              </a:spcBef>
              <a:buFont typeface="Arial" panose="020B0604020202020204" pitchFamily="34" charset="0"/>
              <a:buChar char="•"/>
            </a:pPr>
            <a:r>
              <a:rPr lang="en-NZ" sz="1900" dirty="0" smtClean="0"/>
              <a:t>Net profit after tax (NPAT)  improved $9.2m (96%) to $18.8m  </a:t>
            </a:r>
          </a:p>
          <a:p>
            <a:pPr marL="536575" indent="-357188">
              <a:spcBef>
                <a:spcPts val="600"/>
              </a:spcBef>
              <a:buFont typeface="Arial" panose="020B0604020202020204" pitchFamily="34" charset="0"/>
              <a:buChar char="•"/>
            </a:pPr>
            <a:r>
              <a:rPr lang="en-NZ" sz="1900" dirty="0"/>
              <a:t>Improved foreign exchange environment relative to last year positively impacted half-year </a:t>
            </a:r>
            <a:r>
              <a:rPr lang="en-NZ" sz="1900" dirty="0" smtClean="0"/>
              <a:t>performance</a:t>
            </a:r>
          </a:p>
          <a:p>
            <a:pPr marL="536575" indent="-357188">
              <a:spcBef>
                <a:spcPts val="600"/>
              </a:spcBef>
              <a:buFont typeface="Arial" panose="020B0604020202020204" pitchFamily="34" charset="0"/>
              <a:buChar char="•"/>
            </a:pPr>
            <a:r>
              <a:rPr lang="en-NZ" sz="1900" dirty="0"/>
              <a:t>Improved salmon business performance driven predominantly by a higher value product cascade and focus on </a:t>
            </a:r>
            <a:r>
              <a:rPr lang="en-NZ" sz="1900" dirty="0" smtClean="0"/>
              <a:t>fresh</a:t>
            </a:r>
          </a:p>
          <a:p>
            <a:pPr marL="536575" indent="-357188">
              <a:spcBef>
                <a:spcPts val="600"/>
              </a:spcBef>
              <a:buFont typeface="Arial" panose="020B0604020202020204" pitchFamily="34" charset="0"/>
              <a:buChar char="•"/>
            </a:pPr>
            <a:r>
              <a:rPr lang="en-NZ" sz="1900" dirty="0" smtClean="0"/>
              <a:t>Positive </a:t>
            </a:r>
            <a:r>
              <a:rPr lang="en-NZ" sz="1900" dirty="0"/>
              <a:t>performance evidenced in the </a:t>
            </a:r>
            <a:r>
              <a:rPr lang="en-NZ" sz="1900" dirty="0" smtClean="0"/>
              <a:t>wild catch </a:t>
            </a:r>
            <a:r>
              <a:rPr lang="en-NZ" sz="1900" dirty="0"/>
              <a:t>business delivered from lower catch volumes, with a more targeted product mix, at better </a:t>
            </a:r>
            <a:r>
              <a:rPr lang="en-NZ" sz="1900" dirty="0" smtClean="0"/>
              <a:t>prices</a:t>
            </a:r>
          </a:p>
          <a:p>
            <a:pPr marL="536575" indent="-357188">
              <a:spcBef>
                <a:spcPts val="600"/>
              </a:spcBef>
              <a:buFont typeface="Arial" panose="020B0604020202020204" pitchFamily="34" charset="0"/>
              <a:buChar char="•"/>
            </a:pPr>
            <a:r>
              <a:rPr lang="en-NZ" sz="1900" dirty="0"/>
              <a:t>Improved returns due to the </a:t>
            </a:r>
            <a:r>
              <a:rPr lang="en-NZ" sz="1900" dirty="0" smtClean="0"/>
              <a:t>2015 exit from  </a:t>
            </a:r>
            <a:r>
              <a:rPr lang="en-NZ" sz="1900" dirty="0"/>
              <a:t>the International Pacific tuna business, despite impairment of the remaining vessel at balance date, </a:t>
            </a:r>
            <a:r>
              <a:rPr lang="en-NZ" sz="1900" dirty="0" smtClean="0"/>
              <a:t>the </a:t>
            </a:r>
            <a:r>
              <a:rPr lang="en-NZ" sz="1900" i="1" dirty="0" smtClean="0"/>
              <a:t>San </a:t>
            </a:r>
            <a:r>
              <a:rPr lang="en-NZ" sz="1900" i="1" dirty="0" err="1" smtClean="0"/>
              <a:t>Nikunau</a:t>
            </a:r>
            <a:endParaRPr lang="en-NZ" sz="1900" i="1" dirty="0" smtClean="0"/>
          </a:p>
          <a:p>
            <a:pPr marL="536575" indent="-357188">
              <a:spcBef>
                <a:spcPts val="600"/>
              </a:spcBef>
              <a:buFont typeface="Arial" panose="020B0604020202020204" pitchFamily="34" charset="0"/>
              <a:buChar char="•"/>
            </a:pPr>
            <a:r>
              <a:rPr lang="en-NZ" sz="1900" dirty="0"/>
              <a:t>Reduction in overall supply chain </a:t>
            </a:r>
            <a:r>
              <a:rPr lang="en-NZ" sz="1900" dirty="0" smtClean="0"/>
              <a:t>costs</a:t>
            </a:r>
          </a:p>
        </p:txBody>
      </p:sp>
    </p:spTree>
    <p:extLst>
      <p:ext uri="{BB962C8B-B14F-4D97-AF65-F5344CB8AC3E}">
        <p14:creationId xmlns:p14="http://schemas.microsoft.com/office/powerpoint/2010/main" val="729783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Improved GROUP ADJUSTED EBIT* by 7.3% </a:t>
            </a:r>
            <a:endParaRPr lang="en-NZ" dirty="0"/>
          </a:p>
        </p:txBody>
      </p:sp>
      <p:sp>
        <p:nvSpPr>
          <p:cNvPr id="8" name="TextBox 7"/>
          <p:cNvSpPr txBox="1"/>
          <p:nvPr/>
        </p:nvSpPr>
        <p:spPr>
          <a:xfrm>
            <a:off x="1121147" y="6691114"/>
            <a:ext cx="3279744" cy="276999"/>
          </a:xfrm>
          <a:prstGeom prst="rect">
            <a:avLst/>
          </a:prstGeom>
          <a:noFill/>
        </p:spPr>
        <p:txBody>
          <a:bodyPr wrap="none" rtlCol="0">
            <a:spAutoFit/>
          </a:bodyPr>
          <a:lstStyle/>
          <a:p>
            <a:r>
              <a:rPr lang="en-NZ" sz="1200" dirty="0" smtClean="0"/>
              <a:t>*Total business including discontinued operations</a:t>
            </a:r>
          </a:p>
        </p:txBody>
      </p:sp>
      <p:sp>
        <p:nvSpPr>
          <p:cNvPr id="6" name="Rectangle 5"/>
          <p:cNvSpPr/>
          <p:nvPr/>
        </p:nvSpPr>
        <p:spPr>
          <a:xfrm>
            <a:off x="1138753" y="5106938"/>
            <a:ext cx="184731" cy="400238"/>
          </a:xfrm>
          <a:prstGeom prst="rect">
            <a:avLst/>
          </a:prstGeom>
        </p:spPr>
        <p:txBody>
          <a:bodyPr wrap="none">
            <a:spAutoFit/>
          </a:bodyPr>
          <a:lstStyle/>
          <a:p>
            <a:endParaRPr lang="en-NZ" dirty="0"/>
          </a:p>
        </p:txBody>
      </p:sp>
      <p:sp>
        <p:nvSpPr>
          <p:cNvPr id="9" name="Rectangle 8"/>
          <p:cNvSpPr/>
          <p:nvPr/>
        </p:nvSpPr>
        <p:spPr>
          <a:xfrm>
            <a:off x="1141419" y="4906883"/>
            <a:ext cx="8290581" cy="584775"/>
          </a:xfrm>
          <a:prstGeom prst="rect">
            <a:avLst/>
          </a:prstGeom>
        </p:spPr>
        <p:txBody>
          <a:bodyPr wrap="square">
            <a:spAutoFit/>
          </a:bodyPr>
          <a:lstStyle/>
          <a:p>
            <a:r>
              <a:rPr lang="en-NZ" sz="1600" dirty="0"/>
              <a:t>Reported </a:t>
            </a:r>
            <a:r>
              <a:rPr lang="en-NZ" sz="1600" dirty="0" smtClean="0"/>
              <a:t>EBIT growth of </a:t>
            </a:r>
            <a:r>
              <a:rPr lang="en-NZ" sz="1600" dirty="0"/>
              <a:t>25% impacted by </a:t>
            </a:r>
            <a:r>
              <a:rPr lang="en-NZ" sz="1600" dirty="0" smtClean="0"/>
              <a:t>a $5M </a:t>
            </a:r>
            <a:r>
              <a:rPr lang="en-NZ" sz="1600" dirty="0"/>
              <a:t>impairment of the remaining IPS vessel, holding costs for this vessel and </a:t>
            </a:r>
            <a:r>
              <a:rPr lang="en-NZ" sz="1600" dirty="0" smtClean="0"/>
              <a:t>a provision reversal.</a:t>
            </a:r>
            <a:endParaRPr lang="en-NZ" sz="1600" dirty="0"/>
          </a:p>
        </p:txBody>
      </p:sp>
      <p:pic>
        <p:nvPicPr>
          <p:cNvPr id="7" name="Picture 6"/>
          <p:cNvPicPr>
            <a:picLocks noChangeAspect="1"/>
          </p:cNvPicPr>
          <p:nvPr/>
        </p:nvPicPr>
        <p:blipFill>
          <a:blip r:embed="rId2"/>
          <a:stretch>
            <a:fillRect/>
          </a:stretch>
        </p:blipFill>
        <p:spPr>
          <a:xfrm>
            <a:off x="720000" y="1553898"/>
            <a:ext cx="6222544" cy="3048984"/>
          </a:xfrm>
          <a:prstGeom prst="rect">
            <a:avLst/>
          </a:prstGeom>
        </p:spPr>
      </p:pic>
    </p:spTree>
    <p:extLst>
      <p:ext uri="{BB962C8B-B14F-4D97-AF65-F5344CB8AC3E}">
        <p14:creationId xmlns:p14="http://schemas.microsoft.com/office/powerpoint/2010/main" val="2773558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mtClean="0"/>
              <a:t>ENCOURAGING </a:t>
            </a:r>
            <a:r>
              <a:rPr lang="en-NZ" dirty="0" smtClean="0"/>
              <a:t>Profit Growth for group</a:t>
            </a:r>
            <a:endParaRPr lang="en-NZ" dirty="0"/>
          </a:p>
        </p:txBody>
      </p:sp>
      <p:graphicFrame>
        <p:nvGraphicFramePr>
          <p:cNvPr id="5" name="Chart 4"/>
          <p:cNvGraphicFramePr>
            <a:graphicFrameLocks/>
          </p:cNvGraphicFramePr>
          <p:nvPr>
            <p:extLst>
              <p:ext uri="{D42A27DB-BD31-4B8C-83A1-F6EECF244321}">
                <p14:modId xmlns:p14="http://schemas.microsoft.com/office/powerpoint/2010/main" val="3852272993"/>
              </p:ext>
            </p:extLst>
          </p:nvPr>
        </p:nvGraphicFramePr>
        <p:xfrm>
          <a:off x="719999" y="1353843"/>
          <a:ext cx="8828997" cy="4977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91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FX continued to move in our favour</a:t>
            </a:r>
            <a:endParaRPr lang="en-NZ" dirty="0"/>
          </a:p>
        </p:txBody>
      </p:sp>
      <p:graphicFrame>
        <p:nvGraphicFramePr>
          <p:cNvPr id="4" name="Chart 3"/>
          <p:cNvGraphicFramePr>
            <a:graphicFrameLocks noGrp="1"/>
          </p:cNvGraphicFramePr>
          <p:nvPr>
            <p:extLst>
              <p:ext uri="{D42A27DB-BD31-4B8C-83A1-F6EECF244321}">
                <p14:modId xmlns:p14="http://schemas.microsoft.com/office/powerpoint/2010/main" val="2804440689"/>
              </p:ext>
            </p:extLst>
          </p:nvPr>
        </p:nvGraphicFramePr>
        <p:xfrm>
          <a:off x="720000" y="1218506"/>
          <a:ext cx="8898091"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4680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Recent press </a:t>
            </a:r>
            <a:endParaRPr lang="en-NZ" dirty="0"/>
          </a:p>
        </p:txBody>
      </p:sp>
      <p:sp>
        <p:nvSpPr>
          <p:cNvPr id="3" name="Content Placeholder 2"/>
          <p:cNvSpPr>
            <a:spLocks noGrp="1"/>
          </p:cNvSpPr>
          <p:nvPr>
            <p:ph idx="1"/>
          </p:nvPr>
        </p:nvSpPr>
        <p:spPr>
          <a:xfrm>
            <a:off x="719999" y="1353843"/>
            <a:ext cx="8712000" cy="4946156"/>
          </a:xfrm>
        </p:spPr>
        <p:txBody>
          <a:bodyPr>
            <a:normAutofit fontScale="32500" lnSpcReduction="20000"/>
          </a:bodyPr>
          <a:lstStyle/>
          <a:p>
            <a:pPr marL="0" indent="0">
              <a:buNone/>
            </a:pPr>
            <a:r>
              <a:rPr lang="en-NZ" sz="5600" dirty="0"/>
              <a:t>A report recently released which is unfortunately being the subject of much media hyperbole is not based on appropriate evidence to draw the conclusions which are now being touted in the media. Sanford wish to reiterate </a:t>
            </a:r>
            <a:r>
              <a:rPr lang="en-NZ" sz="5600" dirty="0" smtClean="0"/>
              <a:t>that we:</a:t>
            </a:r>
          </a:p>
          <a:p>
            <a:pPr marL="536575" indent="-239713">
              <a:buFont typeface="Wingdings" panose="05000000000000000000" pitchFamily="2" charset="2"/>
              <a:buChar char="§"/>
            </a:pPr>
            <a:r>
              <a:rPr lang="en-NZ" sz="5600" dirty="0" smtClean="0"/>
              <a:t>Focus on landing all QMS species and pay for these</a:t>
            </a:r>
          </a:p>
          <a:p>
            <a:pPr marL="536575" indent="-239713">
              <a:buFont typeface="Wingdings" panose="05000000000000000000" pitchFamily="2" charset="2"/>
              <a:buChar char="§"/>
            </a:pPr>
            <a:r>
              <a:rPr lang="en-NZ" sz="5600" dirty="0" smtClean="0"/>
              <a:t>Find dumping of fish abhorrent and </a:t>
            </a:r>
            <a:r>
              <a:rPr lang="en-NZ" sz="5600" dirty="0"/>
              <a:t>entirely against the values by which Sanford operates</a:t>
            </a:r>
            <a:r>
              <a:rPr lang="en-NZ" sz="5600" dirty="0" smtClean="0"/>
              <a:t>.</a:t>
            </a:r>
            <a:endParaRPr lang="en-NZ" sz="5600" dirty="0"/>
          </a:p>
          <a:p>
            <a:pPr marL="536575" indent="-239713">
              <a:buFont typeface="Wingdings" panose="05000000000000000000" pitchFamily="2" charset="2"/>
              <a:buChar char="§"/>
            </a:pPr>
            <a:r>
              <a:rPr lang="en-NZ" sz="5600" dirty="0" smtClean="0"/>
              <a:t>Don’t </a:t>
            </a:r>
            <a:r>
              <a:rPr lang="en-NZ" sz="5600" dirty="0"/>
              <a:t>waste fish – any fish that </a:t>
            </a:r>
            <a:r>
              <a:rPr lang="en-NZ" sz="5600" dirty="0" smtClean="0"/>
              <a:t>is landed and can’t </a:t>
            </a:r>
            <a:r>
              <a:rPr lang="en-NZ" sz="5600" dirty="0"/>
              <a:t>be eaten is put into </a:t>
            </a:r>
            <a:r>
              <a:rPr lang="en-NZ" sz="5600" dirty="0" smtClean="0"/>
              <a:t>fishmeal.</a:t>
            </a:r>
          </a:p>
          <a:p>
            <a:pPr marL="536575" indent="-239713">
              <a:buFont typeface="Wingdings" panose="05000000000000000000" pitchFamily="2" charset="2"/>
              <a:buChar char="§"/>
            </a:pPr>
            <a:r>
              <a:rPr lang="en-NZ" sz="5600" dirty="0" smtClean="0"/>
              <a:t>Expect </a:t>
            </a:r>
            <a:r>
              <a:rPr lang="en-NZ" sz="5600" dirty="0"/>
              <a:t>100% compliance of all our fishers including all those who lease </a:t>
            </a:r>
            <a:r>
              <a:rPr lang="en-NZ" sz="5600"/>
              <a:t>our </a:t>
            </a:r>
            <a:r>
              <a:rPr lang="en-NZ" sz="5600" smtClean="0"/>
              <a:t>ACE.</a:t>
            </a:r>
            <a:endParaRPr lang="en-NZ" sz="5600" dirty="0" smtClean="0"/>
          </a:p>
          <a:p>
            <a:pPr marL="536575" indent="-239713">
              <a:buFont typeface="Wingdings" panose="05000000000000000000" pitchFamily="2" charset="2"/>
              <a:buChar char="§"/>
            </a:pPr>
            <a:r>
              <a:rPr lang="en-NZ" sz="5600" dirty="0" smtClean="0"/>
              <a:t>Take </a:t>
            </a:r>
            <a:r>
              <a:rPr lang="en-NZ" sz="5600" dirty="0"/>
              <a:t>action if there is behaviour on the water that is against the law or our brand values so we can stop it from happening.</a:t>
            </a:r>
          </a:p>
          <a:p>
            <a:pPr marL="0" indent="0">
              <a:buNone/>
            </a:pPr>
            <a:r>
              <a:rPr lang="en-NZ" sz="5600" dirty="0" smtClean="0"/>
              <a:t>Operating responsibly and in adherence with regulations </a:t>
            </a:r>
            <a:r>
              <a:rPr lang="en-NZ" sz="5600" dirty="0"/>
              <a:t>is </a:t>
            </a:r>
            <a:r>
              <a:rPr lang="en-NZ" sz="5600" dirty="0" smtClean="0"/>
              <a:t>a non-negotiable element of our business. Without due care for our resources we risk the future of our business.</a:t>
            </a:r>
            <a:endParaRPr lang="en-NZ" dirty="0"/>
          </a:p>
        </p:txBody>
      </p:sp>
    </p:spTree>
    <p:extLst>
      <p:ext uri="{BB962C8B-B14F-4D97-AF65-F5344CB8AC3E}">
        <p14:creationId xmlns:p14="http://schemas.microsoft.com/office/powerpoint/2010/main" val="1756852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Focus on customers</a:t>
            </a:r>
            <a:endParaRPr lang="en-NZ" dirty="0"/>
          </a:p>
        </p:txBody>
      </p:sp>
      <p:sp>
        <p:nvSpPr>
          <p:cNvPr id="5" name="TextBox 4"/>
          <p:cNvSpPr txBox="1"/>
          <p:nvPr/>
        </p:nvSpPr>
        <p:spPr>
          <a:xfrm>
            <a:off x="725297" y="1353843"/>
            <a:ext cx="8712000" cy="2308324"/>
          </a:xfrm>
          <a:prstGeom prst="rect">
            <a:avLst/>
          </a:prstGeom>
          <a:noFill/>
        </p:spPr>
        <p:txBody>
          <a:bodyPr wrap="square" rtlCol="0">
            <a:spAutoFit/>
          </a:bodyPr>
          <a:lstStyle/>
          <a:p>
            <a:pPr marL="342900" indent="-342900">
              <a:buFont typeface="Arial" panose="020B0604020202020204" pitchFamily="34" charset="0"/>
              <a:buChar char="•"/>
            </a:pPr>
            <a:r>
              <a:rPr lang="en-NZ" sz="1600" dirty="0" smtClean="0"/>
              <a:t>Appointment of Andre Gargiulo as Chief Customer Officer will enhance the </a:t>
            </a:r>
            <a:r>
              <a:rPr lang="en-NZ" sz="1600" dirty="0"/>
              <a:t>focus on </a:t>
            </a:r>
            <a:r>
              <a:rPr lang="en-NZ" sz="1600" dirty="0" smtClean="0"/>
              <a:t>maintaining and building the </a:t>
            </a:r>
            <a:r>
              <a:rPr lang="en-NZ" sz="1600" dirty="0"/>
              <a:t>strong relations with our existing customer base and the development of new business </a:t>
            </a:r>
            <a:r>
              <a:rPr lang="en-NZ" sz="1600" dirty="0" smtClean="0"/>
              <a:t>relationships across the globe.</a:t>
            </a:r>
          </a:p>
          <a:p>
            <a:endParaRPr lang="en-NZ" sz="1600" dirty="0" smtClean="0"/>
          </a:p>
          <a:p>
            <a:pPr marL="342900" indent="-342900">
              <a:buFont typeface="Arial" panose="020B0604020202020204" pitchFamily="34" charset="0"/>
              <a:buChar char="•"/>
            </a:pPr>
            <a:r>
              <a:rPr lang="en-NZ" sz="1600" dirty="0" smtClean="0"/>
              <a:t>‘Focus </a:t>
            </a:r>
            <a:r>
              <a:rPr lang="en-NZ" sz="1600" dirty="0"/>
              <a:t>on F</a:t>
            </a:r>
            <a:r>
              <a:rPr lang="en-NZ" sz="1600" dirty="0" smtClean="0"/>
              <a:t>resh’ emphasises </a:t>
            </a:r>
            <a:r>
              <a:rPr lang="en-NZ" sz="1600" dirty="0"/>
              <a:t>an increasing allocation of raw material to the chilled </a:t>
            </a:r>
            <a:r>
              <a:rPr lang="en-NZ" sz="1600" dirty="0" smtClean="0"/>
              <a:t>sector.</a:t>
            </a:r>
          </a:p>
          <a:p>
            <a:pPr marL="342900" indent="-342900">
              <a:buFont typeface="Arial" panose="020B0604020202020204" pitchFamily="34" charset="0"/>
              <a:buChar char="•"/>
            </a:pPr>
            <a:endParaRPr lang="en-NZ" sz="1600" dirty="0"/>
          </a:p>
          <a:p>
            <a:pPr marL="342900" indent="-342900">
              <a:buFont typeface="Arial" panose="020B0604020202020204" pitchFamily="34" charset="0"/>
              <a:buChar char="•"/>
            </a:pPr>
            <a:r>
              <a:rPr lang="en-NZ" sz="1600" dirty="0"/>
              <a:t>Move towards </a:t>
            </a:r>
            <a:r>
              <a:rPr lang="en-NZ" sz="1600" dirty="0" smtClean="0"/>
              <a:t>in-market </a:t>
            </a:r>
            <a:r>
              <a:rPr lang="en-NZ" sz="1600" dirty="0"/>
              <a:t>specialists to establish closer links with our customers, constantly challenging ourselves to exceed customer expectations of </a:t>
            </a:r>
            <a:r>
              <a:rPr lang="en-NZ" sz="1600" dirty="0" smtClean="0"/>
              <a:t>delivering pristine quality </a:t>
            </a:r>
            <a:r>
              <a:rPr lang="en-NZ" sz="1600" dirty="0"/>
              <a:t>New Zealand </a:t>
            </a:r>
            <a:r>
              <a:rPr lang="en-NZ" sz="1600" dirty="0" smtClean="0"/>
              <a:t>sourced products.</a:t>
            </a:r>
          </a:p>
        </p:txBody>
      </p:sp>
      <p:pic>
        <p:nvPicPr>
          <p:cNvPr id="6" name="Picture 5"/>
          <p:cNvPicPr>
            <a:picLocks noChangeAspect="1"/>
          </p:cNvPicPr>
          <p:nvPr/>
        </p:nvPicPr>
        <p:blipFill>
          <a:blip r:embed="rId2"/>
          <a:stretch>
            <a:fillRect/>
          </a:stretch>
        </p:blipFill>
        <p:spPr>
          <a:xfrm>
            <a:off x="720000" y="3662168"/>
            <a:ext cx="7601947" cy="3460994"/>
          </a:xfrm>
          <a:prstGeom prst="rect">
            <a:avLst/>
          </a:prstGeom>
        </p:spPr>
      </p:pic>
    </p:spTree>
    <p:extLst>
      <p:ext uri="{BB962C8B-B14F-4D97-AF65-F5344CB8AC3E}">
        <p14:creationId xmlns:p14="http://schemas.microsoft.com/office/powerpoint/2010/main" val="1251195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83" y="714450"/>
            <a:ext cx="9289032" cy="548113"/>
          </a:xfrm>
        </p:spPr>
        <p:txBody>
          <a:bodyPr>
            <a:normAutofit fontScale="90000"/>
          </a:bodyPr>
          <a:lstStyle/>
          <a:p>
            <a:r>
              <a:rPr lang="en-NZ" dirty="0" smtClean="0"/>
              <a:t>Global seafood production growth to come from  aquaculture</a:t>
            </a:r>
            <a:endParaRPr lang="en-NZ" dirty="0"/>
          </a:p>
        </p:txBody>
      </p:sp>
      <p:sp>
        <p:nvSpPr>
          <p:cNvPr id="3" name="Content Placeholder 2"/>
          <p:cNvSpPr>
            <a:spLocks noGrp="1"/>
          </p:cNvSpPr>
          <p:nvPr>
            <p:ph idx="1"/>
          </p:nvPr>
        </p:nvSpPr>
        <p:spPr>
          <a:xfrm>
            <a:off x="545083" y="1578546"/>
            <a:ext cx="9022583" cy="3888432"/>
          </a:xfrm>
        </p:spPr>
        <p:txBody>
          <a:bodyPr>
            <a:normAutofit/>
          </a:bodyPr>
          <a:lstStyle/>
          <a:p>
            <a:pPr marL="342900" indent="-342900">
              <a:lnSpc>
                <a:spcPct val="100000"/>
              </a:lnSpc>
              <a:spcAft>
                <a:spcPts val="600"/>
              </a:spcAft>
              <a:buFont typeface="Arial" panose="020B0604020202020204" pitchFamily="34" charset="0"/>
              <a:buChar char="•"/>
            </a:pPr>
            <a:r>
              <a:rPr lang="en-NZ" sz="1800" dirty="0" smtClean="0"/>
              <a:t>Growth from Aquaculture expected c.15 million tonnes</a:t>
            </a:r>
          </a:p>
          <a:p>
            <a:pPr marL="342900" indent="-342900">
              <a:lnSpc>
                <a:spcPct val="100000"/>
              </a:lnSpc>
              <a:spcAft>
                <a:spcPts val="600"/>
              </a:spcAft>
              <a:buFont typeface="Arial" panose="020B0604020202020204" pitchFamily="34" charset="0"/>
              <a:buChar char="•"/>
            </a:pPr>
            <a:r>
              <a:rPr lang="en-NZ" sz="1800" dirty="0" smtClean="0"/>
              <a:t>By 2024 Aquaculture is forecast to be equal to wildcatch in global production</a:t>
            </a:r>
          </a:p>
          <a:p>
            <a:pPr marL="342900" indent="-342900">
              <a:lnSpc>
                <a:spcPct val="100000"/>
              </a:lnSpc>
              <a:spcAft>
                <a:spcPts val="600"/>
              </a:spcAft>
              <a:buFont typeface="Arial" panose="020B0604020202020204" pitchFamily="34" charset="0"/>
              <a:buChar char="•"/>
            </a:pPr>
            <a:r>
              <a:rPr lang="en-NZ" sz="1800" dirty="0" smtClean="0"/>
              <a:t>NZ wildcatch accounts for 0.3% of global wildcatch, and aquaculture accounts for 0.1% of global production</a:t>
            </a:r>
          </a:p>
          <a:p>
            <a:pPr marL="342900" indent="-342900">
              <a:lnSpc>
                <a:spcPct val="100000"/>
              </a:lnSpc>
              <a:spcAft>
                <a:spcPts val="600"/>
              </a:spcAft>
              <a:buFont typeface="Arial" panose="020B0604020202020204" pitchFamily="34" charset="0"/>
              <a:buChar char="•"/>
            </a:pPr>
            <a:r>
              <a:rPr lang="en-NZ" sz="1800" dirty="0" smtClean="0"/>
              <a:t>Global population will continue to grow and consumption of seafood expected to increase</a:t>
            </a:r>
          </a:p>
        </p:txBody>
      </p:sp>
      <p:pic>
        <p:nvPicPr>
          <p:cNvPr id="4" name="Picture 3"/>
          <p:cNvPicPr>
            <a:picLocks noChangeAspect="1"/>
          </p:cNvPicPr>
          <p:nvPr/>
        </p:nvPicPr>
        <p:blipFill>
          <a:blip r:embed="rId2"/>
          <a:stretch>
            <a:fillRect/>
          </a:stretch>
        </p:blipFill>
        <p:spPr>
          <a:xfrm>
            <a:off x="1337171" y="3234730"/>
            <a:ext cx="6967274" cy="3672408"/>
          </a:xfrm>
          <a:prstGeom prst="rect">
            <a:avLst/>
          </a:prstGeom>
        </p:spPr>
      </p:pic>
      <p:sp>
        <p:nvSpPr>
          <p:cNvPr id="6" name="TextBox 5"/>
          <p:cNvSpPr txBox="1"/>
          <p:nvPr/>
        </p:nvSpPr>
        <p:spPr>
          <a:xfrm>
            <a:off x="254696" y="6907138"/>
            <a:ext cx="2282291" cy="276999"/>
          </a:xfrm>
          <a:prstGeom prst="rect">
            <a:avLst/>
          </a:prstGeom>
          <a:noFill/>
        </p:spPr>
        <p:txBody>
          <a:bodyPr wrap="none" rtlCol="0">
            <a:spAutoFit/>
          </a:bodyPr>
          <a:lstStyle/>
          <a:p>
            <a:r>
              <a:rPr lang="en-NZ" sz="1200" dirty="0" smtClean="0"/>
              <a:t>Source: United Nations and OECD</a:t>
            </a:r>
            <a:endParaRPr lang="en-NZ" sz="1200" dirty="0"/>
          </a:p>
        </p:txBody>
      </p:sp>
    </p:spTree>
    <p:extLst>
      <p:ext uri="{BB962C8B-B14F-4D97-AF65-F5344CB8AC3E}">
        <p14:creationId xmlns:p14="http://schemas.microsoft.com/office/powerpoint/2010/main" val="434007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714450"/>
            <a:ext cx="8712000" cy="548113"/>
          </a:xfrm>
        </p:spPr>
        <p:txBody>
          <a:bodyPr/>
          <a:lstStyle/>
          <a:p>
            <a:r>
              <a:rPr lang="en-NZ" dirty="0" smtClean="0"/>
              <a:t>Increasing consumption per Capita</a:t>
            </a:r>
            <a:endParaRPr lang="en-NZ" dirty="0"/>
          </a:p>
        </p:txBody>
      </p:sp>
      <p:pic>
        <p:nvPicPr>
          <p:cNvPr id="7" name="Picture 6"/>
          <p:cNvPicPr>
            <a:picLocks noChangeAspect="1"/>
          </p:cNvPicPr>
          <p:nvPr/>
        </p:nvPicPr>
        <p:blipFill>
          <a:blip r:embed="rId2"/>
          <a:stretch>
            <a:fillRect/>
          </a:stretch>
        </p:blipFill>
        <p:spPr>
          <a:xfrm>
            <a:off x="720000" y="1470534"/>
            <a:ext cx="7659779" cy="5436604"/>
          </a:xfrm>
          <a:prstGeom prst="rect">
            <a:avLst/>
          </a:prstGeom>
        </p:spPr>
      </p:pic>
      <p:sp>
        <p:nvSpPr>
          <p:cNvPr id="8" name="Content Placeholder 2"/>
          <p:cNvSpPr txBox="1">
            <a:spLocks/>
          </p:cNvSpPr>
          <p:nvPr/>
        </p:nvSpPr>
        <p:spPr>
          <a:xfrm>
            <a:off x="401067" y="1218506"/>
            <a:ext cx="9289032" cy="504056"/>
          </a:xfrm>
          <a:prstGeom prst="rect">
            <a:avLst/>
          </a:prstGeom>
        </p:spPr>
        <p:txBody>
          <a:bodyPr vert="horz" lIns="0" tIns="0" rIns="0" bIns="0" rtlCol="0">
            <a:noAutofit/>
          </a:bodyPr>
          <a:lstStyle>
            <a:lvl1pPr marL="240041" indent="-240041" algn="l" defTabSz="508086" rtl="0" eaLnBrk="1" latinLnBrk="0" hangingPunct="1">
              <a:lnSpc>
                <a:spcPts val="2500"/>
              </a:lnSpc>
              <a:spcBef>
                <a:spcPts val="0"/>
              </a:spcBef>
              <a:spcAft>
                <a:spcPts val="1125"/>
              </a:spcAft>
              <a:buFont typeface="Arial" panose="020B0604020202020204" pitchFamily="34" charset="0"/>
              <a:buChar char="&gt;"/>
              <a:defRPr sz="2100" kern="1200">
                <a:solidFill>
                  <a:schemeClr val="tx1"/>
                </a:solidFill>
                <a:latin typeface="+mn-lt"/>
                <a:ea typeface="+mn-ea"/>
                <a:cs typeface="+mn-cs"/>
              </a:defRPr>
            </a:lvl1pPr>
            <a:lvl2pPr marL="480082" indent="-240041" algn="l" defTabSz="508086" rtl="0" eaLnBrk="1" latinLnBrk="0" hangingPunct="1">
              <a:lnSpc>
                <a:spcPts val="2100"/>
              </a:lnSpc>
              <a:spcBef>
                <a:spcPts val="0"/>
              </a:spcBef>
              <a:spcAft>
                <a:spcPts val="1125"/>
              </a:spcAft>
              <a:buFont typeface="Arial" panose="020B0604020202020204" pitchFamily="34" charset="0"/>
              <a:buChar char="&gt;"/>
              <a:defRPr sz="1700" kern="1200">
                <a:solidFill>
                  <a:schemeClr val="tx1"/>
                </a:solidFill>
                <a:latin typeface="+mn-lt"/>
                <a:ea typeface="+mn-ea"/>
                <a:cs typeface="+mn-cs"/>
              </a:defRPr>
            </a:lvl2pPr>
            <a:lvl3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3pPr>
            <a:lvl4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4pPr>
            <a:lvl5pPr marL="720122" indent="-240041" algn="l" defTabSz="508086" rtl="0" eaLnBrk="1" latinLnBrk="0" hangingPunct="1">
              <a:lnSpc>
                <a:spcPts val="1800"/>
              </a:lnSpc>
              <a:spcBef>
                <a:spcPts val="0"/>
              </a:spcBef>
              <a:spcAft>
                <a:spcPts val="1125"/>
              </a:spcAft>
              <a:buFont typeface="Arial" panose="020B0604020202020204" pitchFamily="34" charset="0"/>
              <a:buChar char="&gt;"/>
              <a:defRPr sz="1400" kern="1200">
                <a:solidFill>
                  <a:schemeClr val="tx1"/>
                </a:solidFill>
                <a:latin typeface="+mn-lt"/>
                <a:ea typeface="+mn-ea"/>
                <a:cs typeface="+mn-cs"/>
              </a:defRPr>
            </a:lvl5pPr>
            <a:lvl6pPr marL="2794475" indent="-254043" algn="l" defTabSz="508086" rtl="0" eaLnBrk="1" latinLnBrk="0" hangingPunct="1">
              <a:spcBef>
                <a:spcPct val="20000"/>
              </a:spcBef>
              <a:buFont typeface="Arial"/>
              <a:buChar char="•"/>
              <a:defRPr sz="2223" kern="1200">
                <a:solidFill>
                  <a:schemeClr val="tx1"/>
                </a:solidFill>
                <a:latin typeface="+mn-lt"/>
                <a:ea typeface="+mn-ea"/>
                <a:cs typeface="+mn-cs"/>
              </a:defRPr>
            </a:lvl6pPr>
            <a:lvl7pPr marL="3302561" indent="-254043" algn="l" defTabSz="508086" rtl="0" eaLnBrk="1" latinLnBrk="0" hangingPunct="1">
              <a:spcBef>
                <a:spcPct val="20000"/>
              </a:spcBef>
              <a:buFont typeface="Arial"/>
              <a:buChar char="•"/>
              <a:defRPr sz="2223" kern="1200">
                <a:solidFill>
                  <a:schemeClr val="tx1"/>
                </a:solidFill>
                <a:latin typeface="+mn-lt"/>
                <a:ea typeface="+mn-ea"/>
                <a:cs typeface="+mn-cs"/>
              </a:defRPr>
            </a:lvl7pPr>
            <a:lvl8pPr marL="3810648" indent="-254043" algn="l" defTabSz="508086" rtl="0" eaLnBrk="1" latinLnBrk="0" hangingPunct="1">
              <a:spcBef>
                <a:spcPct val="20000"/>
              </a:spcBef>
              <a:buFont typeface="Arial"/>
              <a:buChar char="•"/>
              <a:defRPr sz="2223" kern="1200">
                <a:solidFill>
                  <a:schemeClr val="tx1"/>
                </a:solidFill>
                <a:latin typeface="+mn-lt"/>
                <a:ea typeface="+mn-ea"/>
                <a:cs typeface="+mn-cs"/>
              </a:defRPr>
            </a:lvl8pPr>
            <a:lvl9pPr marL="4318734" indent="-254043" algn="l" defTabSz="508086" rtl="0" eaLnBrk="1" latinLnBrk="0" hangingPunct="1">
              <a:spcBef>
                <a:spcPct val="20000"/>
              </a:spcBef>
              <a:buFont typeface="Arial"/>
              <a:buChar char="•"/>
              <a:defRPr sz="2223" kern="1200">
                <a:solidFill>
                  <a:schemeClr val="tx1"/>
                </a:solidFill>
                <a:latin typeface="+mn-lt"/>
                <a:ea typeface="+mn-ea"/>
                <a:cs typeface="+mn-cs"/>
              </a:defRPr>
            </a:lvl9pPr>
          </a:lstStyle>
          <a:p>
            <a:pPr marL="342900" indent="-342900">
              <a:lnSpc>
                <a:spcPct val="120000"/>
              </a:lnSpc>
              <a:buFont typeface="Arial" panose="020B0604020202020204" pitchFamily="34" charset="0"/>
              <a:buChar char="•"/>
            </a:pPr>
            <a:r>
              <a:rPr lang="en-NZ" sz="1800" dirty="0" smtClean="0"/>
              <a:t>Aquaculture consumption per capita has grown steadily since 1969, while Bovine meat declined</a:t>
            </a:r>
          </a:p>
        </p:txBody>
      </p:sp>
      <p:sp>
        <p:nvSpPr>
          <p:cNvPr id="9" name="TextBox 8"/>
          <p:cNvSpPr txBox="1"/>
          <p:nvPr/>
        </p:nvSpPr>
        <p:spPr>
          <a:xfrm>
            <a:off x="254696" y="6907138"/>
            <a:ext cx="2282291" cy="276999"/>
          </a:xfrm>
          <a:prstGeom prst="rect">
            <a:avLst/>
          </a:prstGeom>
          <a:noFill/>
        </p:spPr>
        <p:txBody>
          <a:bodyPr wrap="none" rtlCol="0">
            <a:spAutoFit/>
          </a:bodyPr>
          <a:lstStyle/>
          <a:p>
            <a:r>
              <a:rPr lang="en-NZ" sz="1200" dirty="0" smtClean="0"/>
              <a:t>Source: United Nations and OECD</a:t>
            </a:r>
            <a:endParaRPr lang="en-NZ" sz="1200" dirty="0"/>
          </a:p>
        </p:txBody>
      </p:sp>
    </p:spTree>
    <p:extLst>
      <p:ext uri="{BB962C8B-B14F-4D97-AF65-F5344CB8AC3E}">
        <p14:creationId xmlns:p14="http://schemas.microsoft.com/office/powerpoint/2010/main" val="3372160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hitek">
  <a:themeElements>
    <a:clrScheme name="Sanford">
      <a:dk1>
        <a:srgbClr val="000000"/>
      </a:dk1>
      <a:lt1>
        <a:sysClr val="window" lastClr="FFFFFF"/>
      </a:lt1>
      <a:dk2>
        <a:srgbClr val="253490"/>
      </a:dk2>
      <a:lt2>
        <a:srgbClr val="FFFFFF"/>
      </a:lt2>
      <a:accent1>
        <a:srgbClr val="253490"/>
      </a:accent1>
      <a:accent2>
        <a:srgbClr val="1FCFCB"/>
      </a:accent2>
      <a:accent3>
        <a:srgbClr val="0096FF"/>
      </a:accent3>
      <a:accent4>
        <a:srgbClr val="EBEBEB"/>
      </a:accent4>
      <a:accent5>
        <a:srgbClr val="BFBFBF"/>
      </a:accent5>
      <a:accent6>
        <a:srgbClr val="3F3F3F"/>
      </a:accent6>
      <a:hlink>
        <a:srgbClr val="0096FF"/>
      </a:hlink>
      <a:folHlink>
        <a:srgbClr val="1FCFCB"/>
      </a:folHlink>
    </a:clrScheme>
    <a:fontScheme name="Sanfor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y 2016  Detailed support for Analyst Briefing. NOT TO BE PRESENTED" id="{8E3DA53B-5AE6-425F-AB8A-1BF904080C38}" vid="{4A934140-1C38-4734-83FD-B972AA4F323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May 2016  Analyst Briefing  DRAFT</Template>
  <TotalTime>160</TotalTime>
  <Words>619</Words>
  <Application>Microsoft Office PowerPoint</Application>
  <PresentationFormat>Custom</PresentationFormat>
  <Paragraphs>68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Phitek</vt:lpstr>
      <vt:lpstr>Analyst result briefing Interim financial period ended  31 march 2016</vt:lpstr>
      <vt:lpstr>highlights</vt:lpstr>
      <vt:lpstr>Improved GROUP ADJUSTED EBIT* by 7.3% </vt:lpstr>
      <vt:lpstr>ENCOURAGING Profit Growth for group</vt:lpstr>
      <vt:lpstr>FX continued to move in our favour</vt:lpstr>
      <vt:lpstr>Recent press </vt:lpstr>
      <vt:lpstr>Focus on customers</vt:lpstr>
      <vt:lpstr>Global seafood production growth to come from  aquaculture</vt:lpstr>
      <vt:lpstr>Increasing consumption per Capita</vt:lpstr>
      <vt:lpstr>Increasing consumption</vt:lpstr>
      <vt:lpstr>How will we win in a competitive environment?</vt:lpstr>
      <vt:lpstr>How do we build value?</vt:lpstr>
      <vt:lpstr>Transition from global commodity to provenance value</vt:lpstr>
      <vt:lpstr>Our decisions will start and finish with our customers and consumers.</vt:lpstr>
      <vt:lpstr>Focus on fresh fish from new Zealand</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Analyst result briefing Interim financial period ended 31 march 2016</dc:title>
  <dc:creator>Stuart Houliston</dc:creator>
  <cp:lastModifiedBy>Vicky Hunt</cp:lastModifiedBy>
  <cp:revision>23</cp:revision>
  <cp:lastPrinted>2016-05-25T21:44:07Z</cp:lastPrinted>
  <dcterms:created xsi:type="dcterms:W3CDTF">2016-05-24T19:22:05Z</dcterms:created>
  <dcterms:modified xsi:type="dcterms:W3CDTF">2016-05-25T23:07:24Z</dcterms:modified>
</cp:coreProperties>
</file>